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3" r:id="rId2"/>
    <p:sldId id="294" r:id="rId3"/>
    <p:sldId id="295" r:id="rId4"/>
    <p:sldId id="296" r:id="rId5"/>
    <p:sldId id="276" r:id="rId6"/>
    <p:sldId id="298" r:id="rId7"/>
    <p:sldId id="270" r:id="rId8"/>
    <p:sldId id="271" r:id="rId9"/>
    <p:sldId id="275" r:id="rId10"/>
    <p:sldId id="299" r:id="rId11"/>
    <p:sldId id="273" r:id="rId12"/>
    <p:sldId id="274" r:id="rId13"/>
    <p:sldId id="278" r:id="rId14"/>
    <p:sldId id="300" r:id="rId15"/>
    <p:sldId id="277" r:id="rId16"/>
    <p:sldId id="285" r:id="rId17"/>
    <p:sldId id="301" r:id="rId18"/>
    <p:sldId id="279" r:id="rId19"/>
    <p:sldId id="284" r:id="rId20"/>
    <p:sldId id="281" r:id="rId21"/>
    <p:sldId id="292" r:id="rId22"/>
    <p:sldId id="286" r:id="rId23"/>
    <p:sldId id="283" r:id="rId24"/>
    <p:sldId id="282" r:id="rId25"/>
    <p:sldId id="265" r:id="rId26"/>
    <p:sldId id="305" r:id="rId27"/>
    <p:sldId id="266" r:id="rId28"/>
    <p:sldId id="267" r:id="rId29"/>
    <p:sldId id="268" r:id="rId30"/>
    <p:sldId id="303" r:id="rId31"/>
    <p:sldId id="306"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118" autoAdjust="0"/>
    <p:restoredTop sz="94660"/>
  </p:normalViewPr>
  <p:slideViewPr>
    <p:cSldViewPr snapToGrid="0">
      <p:cViewPr varScale="1">
        <p:scale>
          <a:sx n="86" d="100"/>
          <a:sy n="86" d="100"/>
        </p:scale>
        <p:origin x="224" y="8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88BF87D-8F93-4771-8E30-A4834AE1DF7F}"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201417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BF87D-8F93-4771-8E30-A4834AE1DF7F}"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324839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BF87D-8F93-4771-8E30-A4834AE1DF7F}"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138606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88BF87D-8F93-4771-8E30-A4834AE1DF7F}"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453393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8BF87D-8F93-4771-8E30-A4834AE1DF7F}" type="datetimeFigureOut">
              <a:rPr lang="en-GB" smtClean="0"/>
              <a:t>12/06/2018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152555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88BF87D-8F93-4771-8E30-A4834AE1DF7F}"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2606005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88BF87D-8F93-4771-8E30-A4834AE1DF7F}" type="datetimeFigureOut">
              <a:rPr lang="en-GB" smtClean="0"/>
              <a:t>12/06/2018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1824147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88BF87D-8F93-4771-8E30-A4834AE1DF7F}" type="datetimeFigureOut">
              <a:rPr lang="en-GB" smtClean="0"/>
              <a:t>12/06/2018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3008876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8BF87D-8F93-4771-8E30-A4834AE1DF7F}" type="datetimeFigureOut">
              <a:rPr lang="en-GB" smtClean="0"/>
              <a:t>12/06/2018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2203618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BF87D-8F93-4771-8E30-A4834AE1DF7F}"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2174865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8BF87D-8F93-4771-8E30-A4834AE1DF7F}" type="datetimeFigureOut">
              <a:rPr lang="en-GB" smtClean="0"/>
              <a:t>12/06/2018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FE7D34C-B939-4B92-A14D-1B6E1482874A}" type="slidenum">
              <a:rPr lang="en-GB" smtClean="0"/>
              <a:t>‹#›</a:t>
            </a:fld>
            <a:endParaRPr lang="en-GB"/>
          </a:p>
        </p:txBody>
      </p:sp>
    </p:spTree>
    <p:extLst>
      <p:ext uri="{BB962C8B-B14F-4D97-AF65-F5344CB8AC3E}">
        <p14:creationId xmlns:p14="http://schemas.microsoft.com/office/powerpoint/2010/main" val="6004181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8BF87D-8F93-4771-8E30-A4834AE1DF7F}" type="datetimeFigureOut">
              <a:rPr lang="en-GB" smtClean="0"/>
              <a:t>12/06/2018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E7D34C-B939-4B92-A14D-1B6E1482874A}" type="slidenum">
              <a:rPr lang="en-GB" smtClean="0"/>
              <a:t>‹#›</a:t>
            </a:fld>
            <a:endParaRPr lang="en-GB"/>
          </a:p>
        </p:txBody>
      </p:sp>
    </p:spTree>
    <p:extLst>
      <p:ext uri="{BB962C8B-B14F-4D97-AF65-F5344CB8AC3E}">
        <p14:creationId xmlns:p14="http://schemas.microsoft.com/office/powerpoint/2010/main" val="503698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2473325"/>
            <a:ext cx="10515600" cy="1325563"/>
          </a:xfrm>
        </p:spPr>
        <p:txBody>
          <a:bodyPr>
            <a:noAutofit/>
          </a:bodyPr>
          <a:lstStyle/>
          <a:p>
            <a:pPr algn="ctr"/>
            <a:r>
              <a:rPr lang="en-GB" sz="9600" b="1" dirty="0">
                <a:latin typeface="Arial" panose="020B0604020202020204" pitchFamily="34" charset="0"/>
                <a:cs typeface="Arial" panose="020B0604020202020204" pitchFamily="34" charset="0"/>
              </a:rPr>
              <a:t>The Importance of Art in Society</a:t>
            </a:r>
          </a:p>
        </p:txBody>
      </p:sp>
    </p:spTree>
    <p:extLst>
      <p:ext uri="{BB962C8B-B14F-4D97-AF65-F5344CB8AC3E}">
        <p14:creationId xmlns:p14="http://schemas.microsoft.com/office/powerpoint/2010/main" val="74184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For this activity, you will create a time capsule, similar to how porcelain is buried in the video. Creating a time informs people in the future about what life was like for people in the past.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 The objects you choose to include may be all that people in the future will ever find out about the world we live in today, so you have to think carefully about what objects you would want to include. </a:t>
            </a:r>
          </a:p>
          <a:p>
            <a:pPr marL="0" indent="0">
              <a:buNone/>
            </a:pPr>
            <a:endParaRPr lang="en-GB" dirty="0"/>
          </a:p>
        </p:txBody>
      </p:sp>
    </p:spTree>
    <p:extLst>
      <p:ext uri="{BB962C8B-B14F-4D97-AF65-F5344CB8AC3E}">
        <p14:creationId xmlns:p14="http://schemas.microsoft.com/office/powerpoint/2010/main" val="38911073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isplaying WP_20170504_15_34_31_Pro.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artinliverpool.com/wp-content/uploads/2017/04/Larissa-Sansour-02.-Future-696x34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8"/>
            <a:ext cx="11620500" cy="581025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831975" y="6275389"/>
            <a:ext cx="9842500" cy="369332"/>
          </a:xfrm>
          <a:prstGeom prst="rect">
            <a:avLst/>
          </a:prstGeom>
          <a:noFill/>
        </p:spPr>
        <p:txBody>
          <a:bodyPr wrap="square" rtlCol="0">
            <a:spAutoFit/>
          </a:bodyPr>
          <a:lstStyle/>
          <a:p>
            <a:r>
              <a:rPr lang="en-GB" b="1" dirty="0">
                <a:latin typeface="Arial" panose="020B0604020202020204" pitchFamily="34" charset="0"/>
                <a:cs typeface="Arial" panose="020B0604020202020204" pitchFamily="34" charset="0"/>
              </a:rPr>
              <a:t>Larissa </a:t>
            </a:r>
            <a:r>
              <a:rPr lang="en-GB" b="1" dirty="0" err="1">
                <a:latin typeface="Arial" panose="020B0604020202020204" pitchFamily="34" charset="0"/>
                <a:cs typeface="Arial" panose="020B0604020202020204" pitchFamily="34" charset="0"/>
              </a:rPr>
              <a:t>Sansour</a:t>
            </a:r>
            <a:r>
              <a:rPr lang="en-GB" b="1"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In the Future they ate from the finest porcelain, </a:t>
            </a:r>
            <a:r>
              <a:rPr lang="en-GB" b="1" dirty="0">
                <a:latin typeface="Arial" panose="020B0604020202020204" pitchFamily="34" charset="0"/>
                <a:cs typeface="Arial" panose="020B0604020202020204" pitchFamily="34" charset="0"/>
              </a:rPr>
              <a:t>Bluecoat, 2017</a:t>
            </a:r>
          </a:p>
        </p:txBody>
      </p:sp>
    </p:spTree>
    <p:extLst>
      <p:ext uri="{BB962C8B-B14F-4D97-AF65-F5344CB8AC3E}">
        <p14:creationId xmlns:p14="http://schemas.microsoft.com/office/powerpoint/2010/main" val="359516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arissa sansour spaceships bluecoa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662"/>
            <a:ext cx="12192000" cy="5112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35100" y="5671235"/>
            <a:ext cx="8851900" cy="369332"/>
          </a:xfrm>
          <a:prstGeom prst="rect">
            <a:avLst/>
          </a:prstGeom>
        </p:spPr>
        <p:txBody>
          <a:bodyPr wrap="square">
            <a:spAutoFit/>
          </a:bodyPr>
          <a:lstStyle/>
          <a:p>
            <a:r>
              <a:rPr lang="en-GB" b="1" dirty="0">
                <a:latin typeface="Arial" panose="020B0604020202020204" pitchFamily="34" charset="0"/>
                <a:cs typeface="Arial" panose="020B0604020202020204" pitchFamily="34" charset="0"/>
              </a:rPr>
              <a:t>Larissa </a:t>
            </a:r>
            <a:r>
              <a:rPr lang="en-GB" b="1" dirty="0" err="1">
                <a:latin typeface="Arial" panose="020B0604020202020204" pitchFamily="34" charset="0"/>
                <a:cs typeface="Arial" panose="020B0604020202020204" pitchFamily="34" charset="0"/>
              </a:rPr>
              <a:t>Sansour</a:t>
            </a:r>
            <a:r>
              <a:rPr lang="en-GB" b="1" dirty="0">
                <a:latin typeface="Arial" panose="020B0604020202020204" pitchFamily="34" charset="0"/>
                <a:cs typeface="Arial" panose="020B0604020202020204" pitchFamily="34" charset="0"/>
              </a:rPr>
              <a:t> </a:t>
            </a:r>
            <a:r>
              <a:rPr lang="en-GB" b="1" i="1" dirty="0">
                <a:latin typeface="Arial" panose="020B0604020202020204" pitchFamily="34" charset="0"/>
                <a:cs typeface="Arial" panose="020B0604020202020204" pitchFamily="34" charset="0"/>
              </a:rPr>
              <a:t>In the Future they ate from the finest porcelain, </a:t>
            </a:r>
            <a:r>
              <a:rPr lang="en-GB" b="1" dirty="0">
                <a:latin typeface="Arial" panose="020B0604020202020204" pitchFamily="34" charset="0"/>
                <a:cs typeface="Arial" panose="020B0604020202020204" pitchFamily="34" charset="0"/>
              </a:rPr>
              <a:t>Bluecoat, 2017</a:t>
            </a:r>
          </a:p>
        </p:txBody>
      </p:sp>
    </p:spTree>
    <p:extLst>
      <p:ext uri="{BB962C8B-B14F-4D97-AF65-F5344CB8AC3E}">
        <p14:creationId xmlns:p14="http://schemas.microsoft.com/office/powerpoint/2010/main" val="4092852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712" y="569626"/>
            <a:ext cx="11684000" cy="6032421"/>
          </a:xfrm>
          <a:prstGeom prst="rect">
            <a:avLst/>
          </a:prstGeom>
          <a:noFill/>
        </p:spPr>
        <p:txBody>
          <a:bodyPr wrap="square" rtlCol="0">
            <a:spAutoFit/>
          </a:bodyPr>
          <a:lstStyle/>
          <a:p>
            <a:r>
              <a:rPr lang="en-GB" sz="4000" b="1" dirty="0">
                <a:latin typeface="Arial" panose="020B0604020202020204" pitchFamily="34" charset="0"/>
                <a:cs typeface="Arial" panose="020B0604020202020204" pitchFamily="34" charset="0"/>
              </a:rPr>
              <a:t>Using Art to Shock People</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J</a:t>
            </a:r>
            <a:r>
              <a:rPr lang="en-GB" sz="2400" b="1" dirty="0">
                <a:latin typeface="Arial" panose="020B0604020202020204" pitchFamily="34" charset="0"/>
                <a:cs typeface="Arial" panose="020B0604020202020204" pitchFamily="34" charset="0"/>
              </a:rPr>
              <a:t>acob Epstein, </a:t>
            </a:r>
            <a:r>
              <a:rPr lang="en-GB" sz="2400" b="1" i="1" dirty="0">
                <a:latin typeface="Arial" panose="020B0604020202020204" pitchFamily="34" charset="0"/>
                <a:cs typeface="Arial" panose="020B0604020202020204" pitchFamily="34" charset="0"/>
              </a:rPr>
              <a:t>Genesis, </a:t>
            </a:r>
            <a:r>
              <a:rPr lang="en-GB" sz="2400" b="1" dirty="0">
                <a:latin typeface="Arial" panose="020B0604020202020204" pitchFamily="34" charset="0"/>
                <a:cs typeface="Arial" panose="020B0604020202020204" pitchFamily="34" charset="0"/>
              </a:rPr>
              <a:t>Bluecoat, 1929 and 2017</a:t>
            </a:r>
          </a:p>
          <a:p>
            <a:endParaRPr lang="en-GB" sz="2000" dirty="0"/>
          </a:p>
          <a:p>
            <a:r>
              <a:rPr lang="en-GB" sz="2400" dirty="0">
                <a:latin typeface="Arial" panose="020B0604020202020204" pitchFamily="34" charset="0"/>
                <a:cs typeface="Arial" panose="020B0604020202020204" pitchFamily="34" charset="0"/>
              </a:rPr>
              <a:t>This sculpture by Epstein was exhibited at Bluecoat in 1931 and again in 2017 in the final exhibition of our 300</a:t>
            </a:r>
            <a:r>
              <a:rPr lang="en-GB" sz="2400" baseline="30000" dirty="0">
                <a:latin typeface="Arial" panose="020B0604020202020204" pitchFamily="34" charset="0"/>
                <a:cs typeface="Arial" panose="020B0604020202020204" pitchFamily="34" charset="0"/>
              </a:rPr>
              <a:t>th</a:t>
            </a:r>
            <a:r>
              <a:rPr lang="en-GB" sz="2400" dirty="0">
                <a:latin typeface="Arial" panose="020B0604020202020204" pitchFamily="34" charset="0"/>
                <a:cs typeface="Arial" panose="020B0604020202020204" pitchFamily="34" charset="0"/>
              </a:rPr>
              <a:t> anniversary year, </a:t>
            </a:r>
            <a:r>
              <a:rPr lang="en-GB" sz="2400" i="1" dirty="0">
                <a:latin typeface="Arial" panose="020B0604020202020204" pitchFamily="34" charset="0"/>
                <a:cs typeface="Arial" panose="020B0604020202020204" pitchFamily="34" charset="0"/>
              </a:rPr>
              <a:t>In the Peaceful Dome.</a:t>
            </a:r>
            <a:r>
              <a:rPr lang="en-GB" sz="2400" dirty="0">
                <a:latin typeface="Arial" panose="020B0604020202020204" pitchFamily="34" charset="0"/>
                <a:cs typeface="Arial" panose="020B0604020202020204" pitchFamily="34" charset="0"/>
              </a:rPr>
              <a:t> It is carved from marble and shows a pregnant woman. As well as reflecting Epstein’s sculptural skills and invention, the sculpture is one that caused controversy when first exhibited.</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The sculpture was brought to Bluecoat to help raise money for the building, and nearly 50,000 visitors came to see the sculpture over four weeks, paying sixpence each. Many visitors were shocked by the sculpture, others regarded it as an important artwork by one of the country’s most progressive artists. It received both negative and enthusiastic press.</a:t>
            </a:r>
          </a:p>
          <a:p>
            <a:r>
              <a:rPr lang="en-GB" sz="2400" dirty="0">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9270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79450"/>
            <a:ext cx="10515600" cy="1325563"/>
          </a:xfrm>
        </p:spPr>
        <p:txBody>
          <a:bodyPr>
            <a:normAutofit/>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lstStyle/>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In this activity you will write your own review of the sculpture, with the help of the worksheets available. </a:t>
            </a:r>
          </a:p>
          <a:p>
            <a:pPr marL="0" indent="0">
              <a:buNone/>
            </a:pPr>
            <a:r>
              <a:rPr lang="en-GB" dirty="0">
                <a:latin typeface="Arial" panose="020B0604020202020204" pitchFamily="34" charset="0"/>
                <a:cs typeface="Arial" panose="020B0604020202020204" pitchFamily="34" charset="0"/>
              </a:rPr>
              <a:t>You can either write that you like the artwork, or that you dislike it - but you must be able to justify your opinions. It is not enough to just say that you love or hate it!</a:t>
            </a:r>
          </a:p>
          <a:p>
            <a:pPr marL="0" indent="0">
              <a:buNone/>
            </a:pPr>
            <a:endParaRPr lang="en-GB" dirty="0"/>
          </a:p>
        </p:txBody>
      </p:sp>
    </p:spTree>
    <p:extLst>
      <p:ext uri="{BB962C8B-B14F-4D97-AF65-F5344CB8AC3E}">
        <p14:creationId xmlns:p14="http://schemas.microsoft.com/office/powerpoint/2010/main" val="32519101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74000" y="4999038"/>
            <a:ext cx="5308600" cy="5364163"/>
          </a:xfrm>
        </p:spPr>
        <p:txBody>
          <a:bodyPr/>
          <a:lstStyle/>
          <a:p>
            <a:pPr marL="0" indent="0">
              <a:buNone/>
            </a:pPr>
            <a:r>
              <a:rPr lang="en-GB" sz="2000" b="1" dirty="0">
                <a:latin typeface="Arial" panose="020B0604020202020204" pitchFamily="34" charset="0"/>
                <a:cs typeface="Arial" panose="020B0604020202020204" pitchFamily="34" charset="0"/>
              </a:rPr>
              <a:t>Jacob Epstein</a:t>
            </a:r>
          </a:p>
          <a:p>
            <a:pPr marL="0" indent="0">
              <a:buNone/>
            </a:pPr>
            <a:r>
              <a:rPr lang="en-GB" sz="2000" b="1" i="1" dirty="0">
                <a:latin typeface="Arial" panose="020B0604020202020204" pitchFamily="34" charset="0"/>
                <a:cs typeface="Arial" panose="020B0604020202020204" pitchFamily="34" charset="0"/>
              </a:rPr>
              <a:t>Genesis</a:t>
            </a:r>
          </a:p>
          <a:p>
            <a:pPr marL="0" indent="0">
              <a:buNone/>
            </a:pPr>
            <a:r>
              <a:rPr lang="en-GB" sz="2000" b="1" dirty="0">
                <a:latin typeface="Arial" panose="020B0604020202020204" pitchFamily="34" charset="0"/>
                <a:cs typeface="Arial" panose="020B0604020202020204" pitchFamily="34" charset="0"/>
              </a:rPr>
              <a:t>1929-31</a:t>
            </a:r>
          </a:p>
          <a:p>
            <a:pPr marL="0" indent="0">
              <a:buNone/>
            </a:pPr>
            <a:r>
              <a:rPr lang="en-GB" sz="2000" b="1" dirty="0">
                <a:latin typeface="Arial" panose="020B0604020202020204" pitchFamily="34" charset="0"/>
                <a:cs typeface="Arial" panose="020B0604020202020204" pitchFamily="34" charset="0"/>
              </a:rPr>
              <a:t>marble</a:t>
            </a:r>
          </a:p>
          <a:p>
            <a:pPr marL="0" indent="0">
              <a:buNone/>
            </a:pPr>
            <a:endParaRPr lang="en-GB" dirty="0"/>
          </a:p>
        </p:txBody>
      </p:sp>
      <p:pic>
        <p:nvPicPr>
          <p:cNvPr id="3074" name="Picture 2" descr="Image result for epstein genes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8756" y="0"/>
            <a:ext cx="5380856" cy="6672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6712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2974" y="342900"/>
            <a:ext cx="10572751" cy="7035800"/>
          </a:xfrm>
        </p:spPr>
        <p:txBody>
          <a:bodyPr>
            <a:normAutofit/>
          </a:bodyPr>
          <a:lstStyle/>
          <a:p>
            <a:pPr marL="0" indent="0">
              <a:buNone/>
            </a:pPr>
            <a:r>
              <a:rPr lang="en-GB" sz="4000" b="1" dirty="0">
                <a:latin typeface="Arial" panose="020B0604020202020204" pitchFamily="34" charset="0"/>
                <a:cs typeface="Arial" panose="020B0604020202020204" pitchFamily="34" charset="0"/>
              </a:rPr>
              <a:t>Using Art to Express Emotions</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Louisa Martin</a:t>
            </a:r>
            <a:r>
              <a:rPr lang="en-GB" b="1" i="1" dirty="0">
                <a:latin typeface="Arial" panose="020B0604020202020204" pitchFamily="34" charset="0"/>
                <a:cs typeface="Arial" panose="020B0604020202020204" pitchFamily="34" charset="0"/>
              </a:rPr>
              <a:t>, Proxy, </a:t>
            </a:r>
            <a:r>
              <a:rPr lang="en-GB" b="1" dirty="0">
                <a:latin typeface="Arial" panose="020B0604020202020204" pitchFamily="34" charset="0"/>
                <a:cs typeface="Arial" panose="020B0604020202020204" pitchFamily="34" charset="0"/>
              </a:rPr>
              <a:t>2017</a:t>
            </a:r>
          </a:p>
          <a:p>
            <a:pPr marL="0" indent="0">
              <a:buNone/>
            </a:pPr>
            <a:r>
              <a:rPr lang="en-GB" sz="2400" dirty="0">
                <a:latin typeface="Arial" panose="020B0604020202020204" pitchFamily="34" charset="0"/>
                <a:cs typeface="Arial" panose="020B0604020202020204" pitchFamily="34" charset="0"/>
              </a:rPr>
              <a:t>Louisa Martin is an artist who works with different materials, including light and video. She is interested in how the spaces in which we spend time can influence the way we feel. For example, in her installation at Bluecoat, </a:t>
            </a:r>
            <a:r>
              <a:rPr lang="en-GB" sz="2400" i="1" dirty="0">
                <a:latin typeface="Arial" panose="020B0604020202020204" pitchFamily="34" charset="0"/>
                <a:cs typeface="Arial" panose="020B0604020202020204" pitchFamily="34" charset="0"/>
              </a:rPr>
              <a:t>Proxy, </a:t>
            </a:r>
            <a:r>
              <a:rPr lang="en-GB" sz="2400" dirty="0">
                <a:latin typeface="Arial" panose="020B0604020202020204" pitchFamily="34" charset="0"/>
                <a:cs typeface="Arial" panose="020B0604020202020204" pitchFamily="34" charset="0"/>
              </a:rPr>
              <a:t>she used different colours of light to influence the way the audience felt.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Many people have a favourite colour, and like some colours more than others. Being in a room painted your favourite colour might make you feel especially happy. Throughout history, artists have used colour to express different feelings, for example Picasso’s paintings during his Blue Period. Advertising and marketing also use colours to try and make people think and act a certain way, for example using light and fresh colours on cleaning products. </a:t>
            </a:r>
          </a:p>
          <a:p>
            <a:pPr marL="0" indent="0">
              <a:buNone/>
            </a:pPr>
            <a:endParaRPr lang="en-GB" dirty="0"/>
          </a:p>
        </p:txBody>
      </p:sp>
    </p:spTree>
    <p:extLst>
      <p:ext uri="{BB962C8B-B14F-4D97-AF65-F5344CB8AC3E}">
        <p14:creationId xmlns:p14="http://schemas.microsoft.com/office/powerpoint/2010/main" val="3609209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In this activity you will be looking at how colour can make you feel different thoughts and emotions, and how these feelings can be different for different people, as well as how some colours make you think of certain objects, times of the year, or situations. </a:t>
            </a:r>
          </a:p>
          <a:p>
            <a:pPr marL="0" indent="0">
              <a:buNone/>
            </a:pPr>
            <a:endParaRPr lang="en-GB" b="1" dirty="0"/>
          </a:p>
        </p:txBody>
      </p:sp>
    </p:spTree>
    <p:extLst>
      <p:ext uri="{BB962C8B-B14F-4D97-AF65-F5344CB8AC3E}">
        <p14:creationId xmlns:p14="http://schemas.microsoft.com/office/powerpoint/2010/main" val="140376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23438" y="5395912"/>
            <a:ext cx="3492500" cy="1292662"/>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Louisa Martin</a:t>
            </a:r>
          </a:p>
          <a:p>
            <a:r>
              <a:rPr lang="en-GB" sz="2000" b="1" i="1" dirty="0">
                <a:latin typeface="Arial" panose="020B0604020202020204" pitchFamily="34" charset="0"/>
                <a:cs typeface="Arial" panose="020B0604020202020204" pitchFamily="34" charset="0"/>
              </a:rPr>
              <a:t>Proxy</a:t>
            </a:r>
          </a:p>
          <a:p>
            <a:r>
              <a:rPr lang="en-GB" sz="2000" b="1" dirty="0">
                <a:latin typeface="Arial" panose="020B0604020202020204" pitchFamily="34" charset="0"/>
                <a:cs typeface="Arial" panose="020B0604020202020204" pitchFamily="34" charset="0"/>
              </a:rPr>
              <a:t>2017</a:t>
            </a:r>
          </a:p>
          <a:p>
            <a:endParaRPr lang="en-GB" dirty="0"/>
          </a:p>
        </p:txBody>
      </p:sp>
      <p:pic>
        <p:nvPicPr>
          <p:cNvPr id="1025" name="Picture 1" descr="page1image1806080">
            <a:extLst>
              <a:ext uri="{FF2B5EF4-FFF2-40B4-BE49-F238E27FC236}">
                <a16:creationId xmlns:a16="http://schemas.microsoft.com/office/drawing/2014/main" id="{C67911E1-98AD-E043-B656-CCA3991A09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357187"/>
            <a:ext cx="9035993" cy="6029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9115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louisa martin prox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0"/>
            <a:ext cx="67976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5175" y="5572422"/>
            <a:ext cx="6096000" cy="1015663"/>
          </a:xfrm>
          <a:prstGeom prst="rect">
            <a:avLst/>
          </a:prstGeom>
        </p:spPr>
        <p:txBody>
          <a:bodyPr>
            <a:spAutoFit/>
          </a:bodyPr>
          <a:lstStyle/>
          <a:p>
            <a:r>
              <a:rPr lang="en-GB" sz="2000" b="1" dirty="0">
                <a:latin typeface="Arial" panose="020B0604020202020204" pitchFamily="34" charset="0"/>
                <a:cs typeface="Arial" panose="020B0604020202020204" pitchFamily="34" charset="0"/>
              </a:rPr>
              <a:t>Louisa Martin</a:t>
            </a:r>
          </a:p>
          <a:p>
            <a:r>
              <a:rPr lang="en-GB" sz="2000" b="1" dirty="0">
                <a:latin typeface="Arial" panose="020B0604020202020204" pitchFamily="34" charset="0"/>
                <a:cs typeface="Arial" panose="020B0604020202020204" pitchFamily="34" charset="0"/>
              </a:rPr>
              <a:t>Proxy</a:t>
            </a:r>
          </a:p>
          <a:p>
            <a:r>
              <a:rPr lang="en-GB" sz="2000" b="1" dirty="0">
                <a:latin typeface="Arial" panose="020B0604020202020204" pitchFamily="34" charset="0"/>
                <a:cs typeface="Arial" panose="020B0604020202020204" pitchFamily="34" charset="0"/>
              </a:rPr>
              <a:t>2017</a:t>
            </a:r>
          </a:p>
        </p:txBody>
      </p:sp>
    </p:spTree>
    <p:extLst>
      <p:ext uri="{BB962C8B-B14F-4D97-AF65-F5344CB8AC3E}">
        <p14:creationId xmlns:p14="http://schemas.microsoft.com/office/powerpoint/2010/main" val="22595918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Starter Question</a:t>
            </a:r>
          </a:p>
        </p:txBody>
      </p:sp>
      <p:sp>
        <p:nvSpPr>
          <p:cNvPr id="3" name="Content Placeholder 2"/>
          <p:cNvSpPr>
            <a:spLocks noGrp="1"/>
          </p:cNvSpPr>
          <p:nvPr>
            <p:ph idx="1"/>
          </p:nvPr>
        </p:nvSpPr>
        <p:spPr>
          <a:xfrm>
            <a:off x="628650" y="1528763"/>
            <a:ext cx="10947400" cy="4583113"/>
          </a:xfrm>
        </p:spPr>
        <p:txBody>
          <a:bodyPr/>
          <a:lstStyle/>
          <a:p>
            <a:pPr marL="0" indent="0" algn="ctr">
              <a:buNone/>
            </a:pPr>
            <a:r>
              <a:rPr lang="en-GB" dirty="0">
                <a:latin typeface="Arial" panose="020B0604020202020204" pitchFamily="34" charset="0"/>
                <a:cs typeface="Arial" panose="020B0604020202020204" pitchFamily="34" charset="0"/>
              </a:rPr>
              <a:t>Have you ever visited Bluecoat and do you know anything about it? </a:t>
            </a:r>
          </a:p>
          <a:p>
            <a:pPr marL="0" indent="0">
              <a:buNone/>
            </a:pPr>
            <a:endParaRPr lang="en-GB"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7159" t="4883" r="3926" b="10527"/>
          <a:stretch/>
        </p:blipFill>
        <p:spPr>
          <a:xfrm>
            <a:off x="0" y="2794000"/>
            <a:ext cx="4889500" cy="32893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5716" y="2822576"/>
            <a:ext cx="5307663" cy="32893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7240" t="12592" r="13488" b="15741"/>
          <a:stretch/>
        </p:blipFill>
        <p:spPr>
          <a:xfrm>
            <a:off x="4945900" y="2679700"/>
            <a:ext cx="2763415" cy="3860800"/>
          </a:xfrm>
          <a:prstGeom prst="rect">
            <a:avLst/>
          </a:prstGeom>
        </p:spPr>
      </p:pic>
    </p:spTree>
    <p:extLst>
      <p:ext uri="{BB962C8B-B14F-4D97-AF65-F5344CB8AC3E}">
        <p14:creationId xmlns:p14="http://schemas.microsoft.com/office/powerpoint/2010/main" val="3430379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85862" y="139700"/>
            <a:ext cx="9701213" cy="8186857"/>
          </a:xfrm>
          <a:prstGeom prst="rect">
            <a:avLst/>
          </a:prstGeom>
          <a:noFill/>
        </p:spPr>
        <p:txBody>
          <a:bodyPr wrap="square" rtlCol="0">
            <a:spAutoFit/>
          </a:bodyPr>
          <a:lstStyle/>
          <a:p>
            <a:r>
              <a:rPr lang="en-GB" sz="4400" b="1" dirty="0">
                <a:latin typeface="Arial" panose="020B0604020202020204" pitchFamily="34" charset="0"/>
                <a:cs typeface="Arial" panose="020B0604020202020204" pitchFamily="34" charset="0"/>
              </a:rPr>
              <a:t>Using art to do a job</a:t>
            </a:r>
          </a:p>
          <a:p>
            <a:endParaRPr lang="en-GB" sz="2000" b="1" dirty="0">
              <a:latin typeface="Arial" panose="020B0604020202020204" pitchFamily="34" charset="0"/>
              <a:cs typeface="Arial" panose="020B0604020202020204" pitchFamily="34" charset="0"/>
            </a:endParaRPr>
          </a:p>
          <a:p>
            <a:r>
              <a:rPr lang="en-GB" sz="2000" b="1" dirty="0">
                <a:latin typeface="Arial" panose="020B0604020202020204" pitchFamily="34" charset="0"/>
                <a:cs typeface="Arial" panose="020B0604020202020204" pitchFamily="34" charset="0"/>
              </a:rPr>
              <a:t>Julia Carter Preston</a:t>
            </a:r>
          </a:p>
          <a:p>
            <a:r>
              <a:rPr lang="en-GB" sz="2000" b="1" dirty="0">
                <a:latin typeface="Arial" panose="020B0604020202020204" pitchFamily="34" charset="0"/>
                <a:cs typeface="Arial" panose="020B0604020202020204" pitchFamily="34" charset="0"/>
              </a:rPr>
              <a:t>Ceramics</a:t>
            </a:r>
          </a:p>
          <a:p>
            <a:endParaRPr lang="en-GB" sz="2400" b="1"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Julia Carter Preston was the daughter of artist Edward Carter Preston and had a studio overlooking the Bluecoat garden for many years (where the violin shop now is). She was a ceramicist, creating hundreds of pots, bowls and plates, in a distinctive </a:t>
            </a:r>
            <a:r>
              <a:rPr lang="en-GB" sz="2400" i="1" dirty="0">
                <a:latin typeface="Arial" panose="020B0604020202020204" pitchFamily="34" charset="0"/>
                <a:cs typeface="Arial" panose="020B0604020202020204" pitchFamily="34" charset="0"/>
              </a:rPr>
              <a:t>s’graffito</a:t>
            </a:r>
            <a:r>
              <a:rPr lang="en-GB" sz="2400" dirty="0">
                <a:latin typeface="Arial" panose="020B0604020202020204" pitchFamily="34" charset="0"/>
                <a:cs typeface="Arial" panose="020B0604020202020204" pitchFamily="34" charset="0"/>
              </a:rPr>
              <a:t> style, using nature as her inspiration. Her pieces are intricately designed and beautifully produced, and demonstrate great skill. </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As well as being works of art, they are also functional objects – they are both aesthetically pleasing and can have a purpose. Artists like Carter Preston show us that beauty can be found in objects we use every day. </a:t>
            </a:r>
          </a:p>
          <a:p>
            <a:r>
              <a:rPr lang="en-GB" dirty="0"/>
              <a:t> </a:t>
            </a:r>
          </a:p>
          <a:p>
            <a:endParaRPr lang="en-GB" sz="20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821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In this activity you will be thinking about how everyday objects can be art and can be created with lots of thought and design by looking around your classroom and your home. </a:t>
            </a:r>
            <a:endParaRPr lang="en-GB" dirty="0"/>
          </a:p>
        </p:txBody>
      </p:sp>
    </p:spTree>
    <p:extLst>
      <p:ext uri="{BB962C8B-B14F-4D97-AF65-F5344CB8AC3E}">
        <p14:creationId xmlns:p14="http://schemas.microsoft.com/office/powerpoint/2010/main" val="31427111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8637" y="185738"/>
            <a:ext cx="11268075" cy="6858000"/>
          </a:xfrm>
        </p:spPr>
        <p:txBody>
          <a:bodyPr>
            <a:normAutofit/>
          </a:bodyPr>
          <a:lstStyle/>
          <a:p>
            <a:pPr marL="0" indent="0">
              <a:buNone/>
            </a:pPr>
            <a:r>
              <a:rPr lang="en-GB" sz="4400" b="1" dirty="0">
                <a:latin typeface="Arial" panose="020B0604020202020204" pitchFamily="34" charset="0"/>
                <a:cs typeface="Arial" panose="020B0604020202020204" pitchFamily="34" charset="0"/>
              </a:rPr>
              <a:t>Applied arts</a:t>
            </a:r>
          </a:p>
          <a:p>
            <a:pPr marL="0" indent="0">
              <a:buNone/>
            </a:pPr>
            <a:r>
              <a:rPr lang="en-GB" sz="2400" dirty="0">
                <a:latin typeface="Arial" panose="020B0604020202020204" pitchFamily="34" charset="0"/>
                <a:cs typeface="Arial" panose="020B0604020202020204" pitchFamily="34" charset="0"/>
              </a:rPr>
              <a:t>Applied art uses design and decoration on everyday objects to make them pleasing to look at, as well as useful.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There are two different types of applied art:</a:t>
            </a:r>
          </a:p>
          <a:p>
            <a:pPr marL="0" indent="0">
              <a:buNone/>
            </a:pPr>
            <a:r>
              <a:rPr lang="en-GB" sz="2400" dirty="0">
                <a:latin typeface="Arial" panose="020B0604020202020204" pitchFamily="34" charset="0"/>
                <a:cs typeface="Arial" panose="020B0604020202020204" pitchFamily="34" charset="0"/>
              </a:rPr>
              <a:t>1. Machine made products that have a design which make them nicer to look at and easy to use</a:t>
            </a:r>
          </a:p>
          <a:p>
            <a:pPr marL="0" indent="0">
              <a:buNone/>
            </a:pPr>
            <a:r>
              <a:rPr lang="en-GB" sz="2400" dirty="0">
                <a:latin typeface="Arial" panose="020B0604020202020204" pitchFamily="34" charset="0"/>
                <a:cs typeface="Arial" panose="020B0604020202020204" pitchFamily="34" charset="0"/>
              </a:rPr>
              <a:t>2. Unique objects that are useful and decorative, which are made by artists.</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Examples of people who work in applied art include: fashion designers, interior designers, graphic artists, jewellery makers, furniture makers, potters and illustrators.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Applied art includes a range of things: ceramics, furniture, wallpapers, a fountain pen or a computer mouse.</a:t>
            </a:r>
            <a:r>
              <a:rPr lang="en-GB" sz="2400" dirty="0"/>
              <a:t> </a:t>
            </a:r>
          </a:p>
        </p:txBody>
      </p:sp>
    </p:spTree>
    <p:extLst>
      <p:ext uri="{BB962C8B-B14F-4D97-AF65-F5344CB8AC3E}">
        <p14:creationId xmlns:p14="http://schemas.microsoft.com/office/powerpoint/2010/main" val="238813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julia carter preston bow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6212"/>
            <a:ext cx="10392968" cy="65039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464800" y="1092200"/>
            <a:ext cx="1587500" cy="1323439"/>
          </a:xfrm>
          <a:prstGeom prst="rect">
            <a:avLst/>
          </a:prstGeom>
          <a:noFill/>
        </p:spPr>
        <p:txBody>
          <a:bodyPr wrap="square" rtlCol="0">
            <a:spAutoFit/>
          </a:bodyPr>
          <a:lstStyle/>
          <a:p>
            <a:r>
              <a:rPr lang="en-GB" sz="2000" b="1" dirty="0"/>
              <a:t>Julia Carter Preston </a:t>
            </a:r>
          </a:p>
          <a:p>
            <a:r>
              <a:rPr lang="en-GB" sz="2000" b="1" i="1" dirty="0"/>
              <a:t>Ceramic bowl</a:t>
            </a:r>
          </a:p>
        </p:txBody>
      </p:sp>
    </p:spTree>
    <p:extLst>
      <p:ext uri="{BB962C8B-B14F-4D97-AF65-F5344CB8AC3E}">
        <p14:creationId xmlns:p14="http://schemas.microsoft.com/office/powerpoint/2010/main" val="24082931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082925"/>
            <a:ext cx="10515600" cy="854075"/>
          </a:xfrm>
        </p:spPr>
        <p:txBody>
          <a:bodyPr>
            <a:noAutofit/>
          </a:bodyPr>
          <a:lstStyle/>
          <a:p>
            <a:r>
              <a:rPr lang="en-GB" b="1" dirty="0">
                <a:latin typeface="Arial" panose="020B0604020202020204" pitchFamily="34" charset="0"/>
                <a:cs typeface="Arial" panose="020B0604020202020204" pitchFamily="34" charset="0"/>
              </a:rPr>
              <a:t>Other types of art</a:t>
            </a:r>
            <a:br>
              <a:rPr lang="en-GB" sz="28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Working in small groups can you think of any other types of art than the ones we have explored? We have looked at:</a:t>
            </a:r>
            <a:br>
              <a:rPr lang="en-GB" sz="2400" dirty="0">
                <a:latin typeface="Arial" panose="020B0604020202020204" pitchFamily="34" charset="0"/>
                <a:cs typeface="Arial" panose="020B0604020202020204" pitchFamily="34" charset="0"/>
              </a:rPr>
            </a:b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art that shows a moment in history</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art that explores ideas</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art that shocks</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art that uses colour</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art that has a purpose</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Are there any other types of art you can think of?</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 </a:t>
            </a:r>
            <a:br>
              <a:rPr lang="en-GB" sz="2400" dirty="0">
                <a:latin typeface="Arial" panose="020B0604020202020204" pitchFamily="34" charset="0"/>
                <a:cs typeface="Arial" panose="020B0604020202020204" pitchFamily="34" charset="0"/>
              </a:rPr>
            </a:br>
            <a:r>
              <a:rPr lang="en-GB" sz="2400" dirty="0">
                <a:latin typeface="Arial" panose="020B0604020202020204" pitchFamily="34" charset="0"/>
                <a:cs typeface="Arial" panose="020B0604020202020204" pitchFamily="34" charset="0"/>
              </a:rPr>
              <a:t>If you can, find some examples of these different types of art. It’s important to remember that art can be lots of different things and mean lots of things to different people. </a:t>
            </a:r>
            <a:br>
              <a:rPr lang="en-GB" sz="2400" dirty="0">
                <a:latin typeface="Arial" panose="020B0604020202020204" pitchFamily="34" charset="0"/>
                <a:cs typeface="Arial" panose="020B0604020202020204" pitchFamily="34" charset="0"/>
              </a:rPr>
            </a:b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86651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450" y="642938"/>
            <a:ext cx="9786938" cy="5786199"/>
          </a:xfrm>
          <a:prstGeom prst="rect">
            <a:avLst/>
          </a:prstGeom>
          <a:noFill/>
        </p:spPr>
        <p:txBody>
          <a:bodyPr wrap="square" rtlCol="0">
            <a:spAutoFit/>
          </a:bodyPr>
          <a:lstStyle/>
          <a:p>
            <a:r>
              <a:rPr lang="en-GB" sz="4400" b="1" dirty="0"/>
              <a:t>The role of the artist</a:t>
            </a:r>
          </a:p>
          <a:p>
            <a:endParaRPr lang="en-GB" sz="1900" b="1" dirty="0"/>
          </a:p>
          <a:p>
            <a:r>
              <a:rPr lang="en-GB" sz="2400" dirty="0">
                <a:latin typeface="Arial" panose="020B0604020202020204" pitchFamily="34" charset="0"/>
                <a:cs typeface="Arial" panose="020B0604020202020204" pitchFamily="34" charset="0"/>
              </a:rPr>
              <a:t>Bluecoat is Liverpool’s centre for the contemporary arts. It is the most historic building in Liverpool’s city centre, and was the first arts centre in the UK. It has galleries, a creative community of artists and businesses, and runs participation programmes for local communities. Since 1907 there have been artists working in studios here. </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Have you ever been in an artist’s studio?</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What do you think an artist would need in his or her studio?</a:t>
            </a:r>
          </a:p>
          <a:p>
            <a:r>
              <a:rPr lang="en-GB" sz="2400" dirty="0">
                <a:latin typeface="Arial" panose="020B0604020202020204" pitchFamily="34" charset="0"/>
                <a:cs typeface="Arial" panose="020B0604020202020204" pitchFamily="34" charset="0"/>
              </a:rPr>
              <a:t>   </a:t>
            </a:r>
          </a:p>
          <a:p>
            <a:r>
              <a:rPr lang="en-GB" sz="2400" dirty="0">
                <a:latin typeface="Arial" panose="020B0604020202020204" pitchFamily="34" charset="0"/>
                <a:cs typeface="Arial" panose="020B0604020202020204" pitchFamily="34" charset="0"/>
              </a:rPr>
              <a:t>Discuss the role of the artist and come up with a version of the different roles of the artist. </a:t>
            </a:r>
          </a:p>
          <a:p>
            <a:endParaRPr lang="en-GB" sz="1900" dirty="0"/>
          </a:p>
        </p:txBody>
      </p:sp>
    </p:spTree>
    <p:extLst>
      <p:ext uri="{BB962C8B-B14F-4D97-AF65-F5344CB8AC3E}">
        <p14:creationId xmlns:p14="http://schemas.microsoft.com/office/powerpoint/2010/main" val="3139852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Arial" panose="020B0604020202020204" pitchFamily="34" charset="0"/>
                <a:cs typeface="Arial" panose="020B0604020202020204" pitchFamily="34" charset="0"/>
              </a:rPr>
              <a:t>Activity</a:t>
            </a:r>
          </a:p>
        </p:txBody>
      </p:sp>
      <p:sp>
        <p:nvSpPr>
          <p:cNvPr id="3" name="Content Placeholder 2"/>
          <p:cNvSpPr>
            <a:spLocks noGrp="1"/>
          </p:cNvSpPr>
          <p:nvPr>
            <p:ph idx="1"/>
          </p:nvPr>
        </p:nvSpPr>
        <p:spPr/>
        <p:txBody>
          <a:bodyPr/>
          <a:lstStyle/>
          <a:p>
            <a:pPr marL="0" indent="0">
              <a:buNone/>
            </a:pPr>
            <a:r>
              <a:rPr lang="en-GB" sz="2400" dirty="0">
                <a:latin typeface="Arial" panose="020B0604020202020204" pitchFamily="34" charset="0"/>
                <a:cs typeface="Arial" panose="020B0604020202020204" pitchFamily="34" charset="0"/>
              </a:rPr>
              <a:t>Using the template, design what you think an artist’s studio would look like if they were going to be able to play a role in the community of Bluecoat.</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Before you begin the activity, you could collect some pictures of objects that you think you might need to make a collage of an artist’s studio. </a:t>
            </a:r>
          </a:p>
          <a:p>
            <a:pPr marL="0" indent="0">
              <a:buNone/>
            </a:pPr>
            <a:endParaRPr lang="en-GB" dirty="0"/>
          </a:p>
        </p:txBody>
      </p:sp>
    </p:spTree>
    <p:extLst>
      <p:ext uri="{BB962C8B-B14F-4D97-AF65-F5344CB8AC3E}">
        <p14:creationId xmlns:p14="http://schemas.microsoft.com/office/powerpoint/2010/main" val="297298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6951" y="384411"/>
            <a:ext cx="4632262" cy="5873163"/>
          </a:xfrm>
          <a:prstGeom prst="rect">
            <a:avLst/>
          </a:prstGeom>
        </p:spPr>
      </p:pic>
      <p:sp>
        <p:nvSpPr>
          <p:cNvPr id="5" name="TextBox 4"/>
          <p:cNvSpPr txBox="1"/>
          <p:nvPr/>
        </p:nvSpPr>
        <p:spPr>
          <a:xfrm>
            <a:off x="6145212" y="5549688"/>
            <a:ext cx="5341938" cy="70788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Sculptor Herbert Tyson Smith in his studio at Bluecoat in the 1960s</a:t>
            </a:r>
          </a:p>
        </p:txBody>
      </p:sp>
    </p:spTree>
    <p:extLst>
      <p:ext uri="{BB962C8B-B14F-4D97-AF65-F5344CB8AC3E}">
        <p14:creationId xmlns:p14="http://schemas.microsoft.com/office/powerpoint/2010/main" val="28662984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5738" y="114300"/>
            <a:ext cx="9190603" cy="6633335"/>
          </a:xfrm>
        </p:spPr>
      </p:pic>
      <p:sp>
        <p:nvSpPr>
          <p:cNvPr id="5" name="TextBox 4"/>
          <p:cNvSpPr txBox="1"/>
          <p:nvPr/>
        </p:nvSpPr>
        <p:spPr>
          <a:xfrm>
            <a:off x="9688512" y="5116419"/>
            <a:ext cx="2374900" cy="1631216"/>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Julia Carter Preston, ceramicist, in her studio at Bluecoat, 1950s</a:t>
            </a:r>
          </a:p>
        </p:txBody>
      </p:sp>
    </p:spTree>
    <p:extLst>
      <p:ext uri="{BB962C8B-B14F-4D97-AF65-F5344CB8AC3E}">
        <p14:creationId xmlns:p14="http://schemas.microsoft.com/office/powerpoint/2010/main" val="19778111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5913" y="333249"/>
            <a:ext cx="4243388" cy="6217970"/>
          </a:xfrm>
          <a:prstGeom prst="rect">
            <a:avLst/>
          </a:prstGeom>
        </p:spPr>
      </p:pic>
      <p:sp>
        <p:nvSpPr>
          <p:cNvPr id="5" name="TextBox 4"/>
          <p:cNvSpPr txBox="1"/>
          <p:nvPr/>
        </p:nvSpPr>
        <p:spPr>
          <a:xfrm>
            <a:off x="6364139" y="5720222"/>
            <a:ext cx="4418880" cy="83099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Stan Hill, silversmith, </a:t>
            </a:r>
          </a:p>
          <a:p>
            <a:r>
              <a:rPr lang="en-GB" sz="2400" b="1" dirty="0">
                <a:latin typeface="Arial" panose="020B0604020202020204" pitchFamily="34" charset="0"/>
                <a:cs typeface="Arial" panose="020B0604020202020204" pitchFamily="34" charset="0"/>
              </a:rPr>
              <a:t>in his studio at Bluecoat</a:t>
            </a:r>
          </a:p>
        </p:txBody>
      </p:sp>
    </p:spTree>
    <p:extLst>
      <p:ext uri="{BB962C8B-B14F-4D97-AF65-F5344CB8AC3E}">
        <p14:creationId xmlns:p14="http://schemas.microsoft.com/office/powerpoint/2010/main" val="229982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Starter Question</a:t>
            </a:r>
            <a:endParaRPr lang="en-GB" u="sng" dirty="0"/>
          </a:p>
        </p:txBody>
      </p:sp>
      <p:sp>
        <p:nvSpPr>
          <p:cNvPr id="3" name="Content Placeholder 2"/>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What is art?</a:t>
            </a:r>
          </a:p>
        </p:txBody>
      </p:sp>
      <p:pic>
        <p:nvPicPr>
          <p:cNvPr id="1026" name="Picture 2" descr="Image result for art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42979" y="3335432"/>
            <a:ext cx="3377827" cy="22419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6172" y="3397095"/>
            <a:ext cx="4005262" cy="22552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xti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4299" y="-4906963"/>
            <a:ext cx="2581275" cy="17326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xti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985" y="3335432"/>
            <a:ext cx="3543536" cy="2378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5754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End Question</a:t>
            </a:r>
          </a:p>
        </p:txBody>
      </p:sp>
      <p:sp>
        <p:nvSpPr>
          <p:cNvPr id="3" name="Content Placeholder 2"/>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What is art?</a:t>
            </a:r>
          </a:p>
        </p:txBody>
      </p:sp>
      <p:pic>
        <p:nvPicPr>
          <p:cNvPr id="1026" name="Picture 2" descr="Image result for arti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3807" y="3301597"/>
            <a:ext cx="3822700" cy="253722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potte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1288" y="3433554"/>
            <a:ext cx="3969591" cy="223518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texti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14299" y="-4906963"/>
            <a:ext cx="2581275" cy="17326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texti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6966" y="3709599"/>
            <a:ext cx="2722060" cy="1827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86874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End Question</a:t>
            </a:r>
            <a:endParaRPr lang="en-GB" u="sng" dirty="0"/>
          </a:p>
        </p:txBody>
      </p:sp>
      <p:sp>
        <p:nvSpPr>
          <p:cNvPr id="3" name="Content Placeholder 2"/>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Is art important? If so, why?</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896" r="13092"/>
          <a:stretch/>
        </p:blipFill>
        <p:spPr>
          <a:xfrm>
            <a:off x="304975" y="3114273"/>
            <a:ext cx="2943923" cy="27038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066" y="3143642"/>
            <a:ext cx="2728215" cy="27009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849" y="3135676"/>
            <a:ext cx="1864654" cy="27088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9071" y="3114273"/>
            <a:ext cx="3331233" cy="2730302"/>
          </a:xfrm>
          <a:prstGeom prst="rect">
            <a:avLst/>
          </a:prstGeom>
        </p:spPr>
      </p:pic>
    </p:spTree>
    <p:extLst>
      <p:ext uri="{BB962C8B-B14F-4D97-AF65-F5344CB8AC3E}">
        <p14:creationId xmlns:p14="http://schemas.microsoft.com/office/powerpoint/2010/main" val="3557886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latin typeface="Arial" panose="020B0604020202020204" pitchFamily="34" charset="0"/>
                <a:cs typeface="Arial" panose="020B0604020202020204" pitchFamily="34" charset="0"/>
              </a:rPr>
              <a:t>Starter Question</a:t>
            </a:r>
            <a:endParaRPr lang="en-GB" u="sng" dirty="0"/>
          </a:p>
        </p:txBody>
      </p:sp>
      <p:sp>
        <p:nvSpPr>
          <p:cNvPr id="3" name="Content Placeholder 2"/>
          <p:cNvSpPr>
            <a:spLocks noGrp="1"/>
          </p:cNvSpPr>
          <p:nvPr>
            <p:ph idx="1"/>
          </p:nvPr>
        </p:nvSpPr>
        <p:spPr/>
        <p:txBody>
          <a:bodyPr/>
          <a:lstStyle/>
          <a:p>
            <a:pPr marL="0" indent="0" algn="ctr">
              <a:buNone/>
            </a:pPr>
            <a:r>
              <a:rPr lang="en-GB" dirty="0">
                <a:latin typeface="Arial" panose="020B0604020202020204" pitchFamily="34" charset="0"/>
                <a:cs typeface="Arial" panose="020B0604020202020204" pitchFamily="34" charset="0"/>
              </a:rPr>
              <a:t>What art, if any, do you like?</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12896" r="13092"/>
          <a:stretch/>
        </p:blipFill>
        <p:spPr>
          <a:xfrm>
            <a:off x="304975" y="3114273"/>
            <a:ext cx="2943923" cy="270383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33066" y="3143642"/>
            <a:ext cx="2728215" cy="270093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2849" y="3135676"/>
            <a:ext cx="1864654" cy="2708899"/>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89071" y="3114273"/>
            <a:ext cx="3331233" cy="2730302"/>
          </a:xfrm>
          <a:prstGeom prst="rect">
            <a:avLst/>
          </a:prstGeom>
        </p:spPr>
      </p:pic>
    </p:spTree>
    <p:extLst>
      <p:ext uri="{BB962C8B-B14F-4D97-AF65-F5344CB8AC3E}">
        <p14:creationId xmlns:p14="http://schemas.microsoft.com/office/powerpoint/2010/main" val="2889930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2987" y="566738"/>
            <a:ext cx="10258425" cy="6527800"/>
          </a:xfrm>
        </p:spPr>
        <p:txBody>
          <a:bodyPr>
            <a:normAutofit/>
          </a:bodyPr>
          <a:lstStyle/>
          <a:p>
            <a:pPr marL="0" indent="0">
              <a:buNone/>
            </a:pPr>
            <a:r>
              <a:rPr lang="en-GB" sz="4000" b="1" dirty="0">
                <a:latin typeface="Arial" panose="020B0604020202020204" pitchFamily="34" charset="0"/>
                <a:cs typeface="Arial" panose="020B0604020202020204" pitchFamily="34" charset="0"/>
              </a:rPr>
              <a:t>Using Art to Record a Moment in History</a:t>
            </a:r>
          </a:p>
          <a:p>
            <a:pPr marL="0" indent="0">
              <a:buNone/>
            </a:pPr>
            <a:endParaRPr lang="en-GB"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Edward Carter Preston</a:t>
            </a:r>
          </a:p>
          <a:p>
            <a:pPr marL="0" indent="0">
              <a:buNone/>
            </a:pPr>
            <a:r>
              <a:rPr lang="en-GB" sz="2400" b="1" i="1" dirty="0">
                <a:latin typeface="Arial" panose="020B0604020202020204" pitchFamily="34" charset="0"/>
                <a:cs typeface="Arial" panose="020B0604020202020204" pitchFamily="34" charset="0"/>
              </a:rPr>
              <a:t>View from Bluecoat </a:t>
            </a:r>
          </a:p>
          <a:p>
            <a:pPr marL="0" indent="0">
              <a:buNone/>
            </a:pPr>
            <a:r>
              <a:rPr lang="en-GB" sz="2400" b="1" dirty="0">
                <a:latin typeface="Arial" panose="020B0604020202020204" pitchFamily="34" charset="0"/>
                <a:cs typeface="Arial" panose="020B0604020202020204" pitchFamily="34" charset="0"/>
              </a:rPr>
              <a:t>1909</a:t>
            </a:r>
          </a:p>
          <a:p>
            <a:pPr marL="0" indent="0">
              <a:buNone/>
            </a:pPr>
            <a:r>
              <a:rPr lang="en-GB" sz="2000" dirty="0">
                <a:latin typeface="Arial" panose="020B0604020202020204" pitchFamily="34" charset="0"/>
                <a:cs typeface="Arial" panose="020B0604020202020204" pitchFamily="34" charset="0"/>
              </a:rPr>
              <a:t>This painting was created by Edward Carter Preston, an artist who is very important to Bluecoat’s history as an art centre. He was one of the first artists to have a studio here. </a:t>
            </a:r>
          </a:p>
          <a:p>
            <a:pPr marL="0" indent="0">
              <a:buNone/>
            </a:pPr>
            <a:r>
              <a:rPr lang="en-GB" sz="2000" dirty="0">
                <a:latin typeface="Arial" panose="020B0604020202020204" pitchFamily="34" charset="0"/>
                <a:cs typeface="Arial" panose="020B0604020202020204" pitchFamily="34" charset="0"/>
              </a:rPr>
              <a:t>The photograph was taken in exactly the same position from which Carter Preston painted his picture over 100 years ago. Looking at both of the images, you can see what has changed since Carter Preston had a studio at Bluecoat. For example, the building in the photograph is now Primark. </a:t>
            </a:r>
          </a:p>
          <a:p>
            <a:pPr marL="0" indent="0">
              <a:buNone/>
            </a:pPr>
            <a:r>
              <a:rPr lang="en-GB" sz="2000" dirty="0">
                <a:latin typeface="Arial" panose="020B0604020202020204" pitchFamily="34" charset="0"/>
                <a:cs typeface="Arial" panose="020B0604020202020204" pitchFamily="34" charset="0"/>
              </a:rPr>
              <a:t>Bluecoat was very important to Carter Preston. This painting records a moment in history, just after artists moved into Bluecoat. The building he painted was destroyed in the Second World War, when Liverpool was bombed, then after the War it was rebuilt. We can use the painting today to learn about how the city has changed. </a:t>
            </a:r>
          </a:p>
          <a:p>
            <a:pPr marL="0" indent="0">
              <a:buNone/>
            </a:pP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32326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6040" y="568948"/>
            <a:ext cx="10515600" cy="5367155"/>
          </a:xfrm>
        </p:spPr>
        <p:txBody>
          <a:bodyPr>
            <a:normAutofit/>
          </a:bodyPr>
          <a:lstStyle/>
          <a:p>
            <a:pPr marL="0" indent="0">
              <a:buNone/>
            </a:pPr>
            <a:r>
              <a:rPr lang="en-GB" sz="4400" b="1" dirty="0">
                <a:latin typeface="Arial" panose="020B0604020202020204" pitchFamily="34" charset="0"/>
                <a:cs typeface="Arial" panose="020B0604020202020204" pitchFamily="34" charset="0"/>
              </a:rPr>
              <a:t>Activity</a:t>
            </a:r>
          </a:p>
          <a:p>
            <a:pPr marL="0" indent="0">
              <a:buNone/>
            </a:pPr>
            <a:endParaRPr lang="en-GB" sz="4400" b="1"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In this activity you will be looking at old photographs of areas around the city, an image you have found of your school in the past or an important building in your local community. After looking carefully at the image, you can create your own version of how the landscape looks today.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You can do this by using paint, pencils, pens or collage. Make sure you look carefully at the details so the two images can be compared to see how the landscape has changed. </a:t>
            </a:r>
          </a:p>
          <a:p>
            <a:pPr marL="0" indent="0">
              <a:buNone/>
            </a:pPr>
            <a:endParaRPr lang="en-GB" dirty="0"/>
          </a:p>
        </p:txBody>
      </p:sp>
    </p:spTree>
    <p:extLst>
      <p:ext uri="{BB962C8B-B14F-4D97-AF65-F5344CB8AC3E}">
        <p14:creationId xmlns:p14="http://schemas.microsoft.com/office/powerpoint/2010/main" val="917780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750" r="13646"/>
          <a:stretch/>
        </p:blipFill>
        <p:spPr>
          <a:xfrm>
            <a:off x="0" y="14941"/>
            <a:ext cx="10071100" cy="6843059"/>
          </a:xfrm>
          <a:prstGeom prst="rect">
            <a:avLst/>
          </a:prstGeom>
        </p:spPr>
      </p:pic>
      <p:sp>
        <p:nvSpPr>
          <p:cNvPr id="5" name="TextBox 4"/>
          <p:cNvSpPr txBox="1"/>
          <p:nvPr/>
        </p:nvSpPr>
        <p:spPr>
          <a:xfrm>
            <a:off x="10228263" y="4665663"/>
            <a:ext cx="2120900" cy="1631216"/>
          </a:xfrm>
          <a:prstGeom prst="rect">
            <a:avLst/>
          </a:prstGeom>
          <a:noFill/>
        </p:spPr>
        <p:txBody>
          <a:bodyPr wrap="square" rtlCol="0">
            <a:spAutoFit/>
          </a:bodyPr>
          <a:lstStyle/>
          <a:p>
            <a:r>
              <a:rPr lang="en-GB" sz="2000" b="1" dirty="0"/>
              <a:t>Edward Carter Preston</a:t>
            </a:r>
          </a:p>
          <a:p>
            <a:r>
              <a:rPr lang="en-GB" sz="2000" b="1" i="1" dirty="0"/>
              <a:t>View from Bluecoat</a:t>
            </a:r>
          </a:p>
          <a:p>
            <a:r>
              <a:rPr lang="en-GB" sz="2000" b="1" dirty="0"/>
              <a:t>1909</a:t>
            </a:r>
          </a:p>
        </p:txBody>
      </p:sp>
    </p:spTree>
    <p:extLst>
      <p:ext uri="{BB962C8B-B14F-4D97-AF65-F5344CB8AC3E}">
        <p14:creationId xmlns:p14="http://schemas.microsoft.com/office/powerpoint/2010/main" val="2938029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0396935" cy="6858000"/>
          </a:xfrm>
        </p:spPr>
      </p:pic>
      <p:sp>
        <p:nvSpPr>
          <p:cNvPr id="5" name="TextBox 4"/>
          <p:cNvSpPr txBox="1"/>
          <p:nvPr/>
        </p:nvSpPr>
        <p:spPr>
          <a:xfrm>
            <a:off x="10689483" y="5365750"/>
            <a:ext cx="1602530" cy="1015663"/>
          </a:xfrm>
          <a:prstGeom prst="rect">
            <a:avLst/>
          </a:prstGeom>
          <a:noFill/>
        </p:spPr>
        <p:txBody>
          <a:bodyPr wrap="square" rtlCol="0">
            <a:spAutoFit/>
          </a:bodyPr>
          <a:lstStyle/>
          <a:p>
            <a:r>
              <a:rPr lang="en-GB" sz="2000" b="1" dirty="0"/>
              <a:t>View from Bluecoat</a:t>
            </a:r>
          </a:p>
          <a:p>
            <a:r>
              <a:rPr lang="en-GB" sz="2000" b="1" dirty="0"/>
              <a:t>May 2017</a:t>
            </a:r>
          </a:p>
        </p:txBody>
      </p:sp>
    </p:spTree>
    <p:extLst>
      <p:ext uri="{BB962C8B-B14F-4D97-AF65-F5344CB8AC3E}">
        <p14:creationId xmlns:p14="http://schemas.microsoft.com/office/powerpoint/2010/main" val="1922268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3013" y="279400"/>
            <a:ext cx="9486900" cy="6362700"/>
          </a:xfrm>
        </p:spPr>
        <p:txBody>
          <a:bodyPr>
            <a:normAutofit/>
          </a:bodyPr>
          <a:lstStyle/>
          <a:p>
            <a:pPr marL="0" indent="0">
              <a:buNone/>
            </a:pPr>
            <a:r>
              <a:rPr lang="en-GB" sz="4300" b="1" dirty="0">
                <a:latin typeface="Arial" panose="020B0604020202020204" pitchFamily="34" charset="0"/>
                <a:cs typeface="Arial" panose="020B0604020202020204" pitchFamily="34" charset="0"/>
              </a:rPr>
              <a:t>Using Art to Explore Ideas</a:t>
            </a:r>
          </a:p>
          <a:p>
            <a:pPr marL="0" indent="0">
              <a:buNone/>
            </a:pPr>
            <a:endParaRPr lang="en-GB" sz="2000" b="1" dirty="0">
              <a:latin typeface="Arial" panose="020B0604020202020204" pitchFamily="34" charset="0"/>
              <a:cs typeface="Arial" panose="020B0604020202020204" pitchFamily="34" charset="0"/>
            </a:endParaRPr>
          </a:p>
          <a:p>
            <a:pPr marL="0" indent="0">
              <a:buNone/>
            </a:pPr>
            <a:r>
              <a:rPr lang="en-GB" sz="2400" b="1" dirty="0">
                <a:latin typeface="Arial" panose="020B0604020202020204" pitchFamily="34" charset="0"/>
                <a:cs typeface="Arial" panose="020B0604020202020204" pitchFamily="34" charset="0"/>
              </a:rPr>
              <a:t>Larissa </a:t>
            </a:r>
            <a:r>
              <a:rPr lang="en-GB" sz="2400" b="1" dirty="0" err="1">
                <a:latin typeface="Arial" panose="020B0604020202020204" pitchFamily="34" charset="0"/>
                <a:cs typeface="Arial" panose="020B0604020202020204" pitchFamily="34" charset="0"/>
              </a:rPr>
              <a:t>Sansour</a:t>
            </a:r>
            <a:r>
              <a:rPr lang="en-GB" sz="2400" b="1" dirty="0">
                <a:latin typeface="Arial" panose="020B0604020202020204" pitchFamily="34" charset="0"/>
                <a:cs typeface="Arial" panose="020B0604020202020204" pitchFamily="34" charset="0"/>
              </a:rPr>
              <a:t> </a:t>
            </a:r>
          </a:p>
          <a:p>
            <a:pPr marL="0" indent="0">
              <a:buNone/>
            </a:pPr>
            <a:r>
              <a:rPr lang="en-GB" sz="2400" b="1" i="1" dirty="0">
                <a:latin typeface="Arial" panose="020B0604020202020204" pitchFamily="34" charset="0"/>
                <a:cs typeface="Arial" panose="020B0604020202020204" pitchFamily="34" charset="0"/>
              </a:rPr>
              <a:t>In the future they ate from the finest porcelain</a:t>
            </a:r>
          </a:p>
          <a:p>
            <a:pPr marL="0" indent="0">
              <a:buNone/>
            </a:pPr>
            <a:r>
              <a:rPr lang="en-GB" sz="2400" b="1" dirty="0">
                <a:latin typeface="Arial" panose="020B0604020202020204" pitchFamily="34" charset="0"/>
                <a:cs typeface="Arial" panose="020B0604020202020204" pitchFamily="34" charset="0"/>
              </a:rPr>
              <a:t>Bluecoat, 2017</a:t>
            </a:r>
          </a:p>
          <a:p>
            <a:pPr marL="0" indent="0">
              <a:buNone/>
            </a:pPr>
            <a:endParaRPr lang="en-GB" sz="2000" b="1" dirty="0">
              <a:latin typeface="Arial" panose="020B0604020202020204" pitchFamily="34" charset="0"/>
              <a:cs typeface="Arial" panose="020B0604020202020204" pitchFamily="34" charset="0"/>
            </a:endParaRPr>
          </a:p>
          <a:p>
            <a:pPr marL="0" indent="0">
              <a:lnSpc>
                <a:spcPct val="110000"/>
              </a:lnSpc>
              <a:buNone/>
            </a:pPr>
            <a:r>
              <a:rPr lang="en-GB" sz="2400" dirty="0">
                <a:latin typeface="Arial" panose="020B0604020202020204" pitchFamily="34" charset="0"/>
                <a:cs typeface="Arial" panose="020B0604020202020204" pitchFamily="34" charset="0"/>
              </a:rPr>
              <a:t>Larissa </a:t>
            </a:r>
            <a:r>
              <a:rPr lang="en-GB" sz="2400" dirty="0" err="1">
                <a:latin typeface="Arial" panose="020B0604020202020204" pitchFamily="34" charset="0"/>
                <a:cs typeface="Arial" panose="020B0604020202020204" pitchFamily="34" charset="0"/>
              </a:rPr>
              <a:t>Sansour’s</a:t>
            </a:r>
            <a:r>
              <a:rPr lang="en-GB" sz="2400" dirty="0">
                <a:latin typeface="Arial" panose="020B0604020202020204" pitchFamily="34" charset="0"/>
                <a:cs typeface="Arial" panose="020B0604020202020204" pitchFamily="34" charset="0"/>
              </a:rPr>
              <a:t> exhibition comprised a film, objects made from porcelain, and a sculpture made from miniature spaceships. It explored science fiction, archaeology and politics. </a:t>
            </a:r>
          </a:p>
          <a:p>
            <a:pPr marL="0" indent="0">
              <a:lnSpc>
                <a:spcPct val="110000"/>
              </a:lnSpc>
              <a:buNone/>
            </a:pPr>
            <a:r>
              <a:rPr lang="en-GB" sz="2400" dirty="0">
                <a:latin typeface="Arial" panose="020B0604020202020204" pitchFamily="34" charset="0"/>
                <a:cs typeface="Arial" panose="020B0604020202020204" pitchFamily="34" charset="0"/>
              </a:rPr>
              <a:t>The film looked at myth in history and feelings of national identity. In it, resistance fighters bury objects to make it look like an imaginary group of people, which the artist has invented, lived in a particular place. Their aim is to make people in the future believe this civilisation existed.</a:t>
            </a:r>
          </a:p>
          <a:p>
            <a:pPr marL="0" indent="0">
              <a:lnSpc>
                <a:spcPct val="110000"/>
              </a:lnSpc>
              <a:buNone/>
            </a:pPr>
            <a:endParaRPr lang="en-GB" sz="1800" dirty="0">
              <a:latin typeface="Arial" panose="020B0604020202020204" pitchFamily="34" charset="0"/>
              <a:cs typeface="Arial" panose="020B0604020202020204" pitchFamily="34" charset="0"/>
            </a:endParaRPr>
          </a:p>
          <a:p>
            <a:pPr marL="0" indent="0">
              <a:buNone/>
            </a:pPr>
            <a:endParaRPr lang="en-GB" sz="1800" dirty="0">
              <a:latin typeface="Arial" panose="020B0604020202020204" pitchFamily="34" charset="0"/>
              <a:cs typeface="Arial" panose="020B0604020202020204" pitchFamily="34" charset="0"/>
            </a:endParaRPr>
          </a:p>
          <a:p>
            <a:pPr marL="0" indent="0">
              <a:buNone/>
            </a:pPr>
            <a:endParaRPr lang="en-GB" sz="1800" b="1" dirty="0">
              <a:latin typeface="Arial" panose="020B0604020202020204" pitchFamily="34" charset="0"/>
              <a:cs typeface="Arial" panose="020B0604020202020204" pitchFamily="34" charset="0"/>
            </a:endParaRPr>
          </a:p>
          <a:p>
            <a:pPr marL="0" indent="0">
              <a:buNone/>
            </a:pPr>
            <a:endParaRPr lang="en-GB"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638270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1308</Words>
  <Application>Microsoft Macintosh PowerPoint</Application>
  <PresentationFormat>Widescreen</PresentationFormat>
  <Paragraphs>119</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Calibri Light</vt:lpstr>
      <vt:lpstr>Office Theme</vt:lpstr>
      <vt:lpstr>The Importance of Art in Society</vt:lpstr>
      <vt:lpstr>Starter Question</vt:lpstr>
      <vt:lpstr>Starter Question</vt:lpstr>
      <vt:lpstr>Starter Question</vt:lpstr>
      <vt:lpstr>PowerPoint Presentation</vt:lpstr>
      <vt:lpstr>PowerPoint Presentation</vt:lpstr>
      <vt:lpstr>PowerPoint Presentation</vt:lpstr>
      <vt:lpstr>PowerPoint Presentation</vt:lpstr>
      <vt:lpstr>PowerPoint Presentation</vt:lpstr>
      <vt:lpstr>Activity</vt:lpstr>
      <vt:lpstr>PowerPoint Presentation</vt:lpstr>
      <vt:lpstr>PowerPoint Presentation</vt:lpstr>
      <vt:lpstr>PowerPoint Presentation</vt:lpstr>
      <vt:lpstr>Activity</vt:lpstr>
      <vt:lpstr>PowerPoint Presentation</vt:lpstr>
      <vt:lpstr>PowerPoint Presentation</vt:lpstr>
      <vt:lpstr>Activity</vt:lpstr>
      <vt:lpstr>PowerPoint Presentation</vt:lpstr>
      <vt:lpstr>PowerPoint Presentation</vt:lpstr>
      <vt:lpstr>PowerPoint Presentation</vt:lpstr>
      <vt:lpstr>Activity</vt:lpstr>
      <vt:lpstr>PowerPoint Presentation</vt:lpstr>
      <vt:lpstr>PowerPoint Presentation</vt:lpstr>
      <vt:lpstr>Other types of art  Working in small groups can you think of any other types of art than the ones we have explored? We have looked at:  - art that shows a moment in history - art that explores ideas - art that shocks - art that uses colour - art that has a purpose   Are there any other types of art you can think of?   If you can, find some examples of these different types of art. It’s important to remember that art can be lots of different things and mean lots of things to different people.  </vt:lpstr>
      <vt:lpstr>PowerPoint Presentation</vt:lpstr>
      <vt:lpstr>Activity</vt:lpstr>
      <vt:lpstr>PowerPoint Presentation</vt:lpstr>
      <vt:lpstr>PowerPoint Presentation</vt:lpstr>
      <vt:lpstr>PowerPoint Presentation</vt:lpstr>
      <vt:lpstr>End Question</vt:lpstr>
      <vt:lpstr>End Question</vt:lpstr>
    </vt:vector>
  </TitlesOfParts>
  <Company/>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Samantha Wilson</dc:creator>
  <cp:lastModifiedBy>Bryan Biggs</cp:lastModifiedBy>
  <cp:revision>56</cp:revision>
  <dcterms:created xsi:type="dcterms:W3CDTF">2017-04-25T12:47:21Z</dcterms:created>
  <dcterms:modified xsi:type="dcterms:W3CDTF">2018-06-11T23:33:09Z</dcterms:modified>
</cp:coreProperties>
</file>