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8"/>
  </p:handoutMasterIdLst>
  <p:sldIdLst>
    <p:sldId id="299" r:id="rId2"/>
    <p:sldId id="279" r:id="rId3"/>
    <p:sldId id="280" r:id="rId4"/>
    <p:sldId id="283" r:id="rId5"/>
    <p:sldId id="264" r:id="rId6"/>
    <p:sldId id="284" r:id="rId7"/>
    <p:sldId id="265" r:id="rId8"/>
    <p:sldId id="276" r:id="rId9"/>
    <p:sldId id="277" r:id="rId10"/>
    <p:sldId id="295" r:id="rId11"/>
    <p:sldId id="291" r:id="rId12"/>
    <p:sldId id="293" r:id="rId13"/>
    <p:sldId id="294"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267" r:id="rId27"/>
    <p:sldId id="300" r:id="rId28"/>
    <p:sldId id="287" r:id="rId29"/>
    <p:sldId id="286" r:id="rId30"/>
    <p:sldId id="266" r:id="rId31"/>
    <p:sldId id="259" r:id="rId32"/>
    <p:sldId id="258" r:id="rId33"/>
    <p:sldId id="257" r:id="rId34"/>
    <p:sldId id="260" r:id="rId35"/>
    <p:sldId id="282" r:id="rId36"/>
    <p:sldId id="313" r:id="rId3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ty Ritchie" initials="BR" lastIdx="36" clrIdx="0">
    <p:extLst>
      <p:ext uri="{19B8F6BF-5375-455C-9EA6-DF929625EA0E}">
        <p15:presenceInfo xmlns:p15="http://schemas.microsoft.com/office/powerpoint/2012/main" userId="S-1-5-21-1666127387-2398521768-1989619672-2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52" d="100"/>
          <a:sy n="52" d="100"/>
        </p:scale>
        <p:origin x="84"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10T13:24:40.997" idx="1">
    <p:pos x="10" y="10"/>
    <p:text>I think these pictures are a bit too abstract. Could you swap them for a picture of someone in a home, someone eating, someone learning?</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1-10T13:26:40.647" idx="2">
    <p:pos x="10" y="10"/>
    <p:text/>
    <p:extLst>
      <p:ext uri="{C676402C-5697-4E1C-873F-D02D1690AC5C}">
        <p15:threadingInfo xmlns:p15="http://schemas.microsoft.com/office/powerpoint/2012/main" timeZoneBias="0"/>
      </p:ext>
    </p:extLst>
  </p:cm>
  <p:cm authorId="1" dt="2018-01-10T13:31:38.046" idx="8">
    <p:pos x="10" y="146"/>
    <p:text>Think it might be missing the question 'What is a strike?'</p:text>
    <p:extLst>
      <p:ext uri="{C676402C-5697-4E1C-873F-D02D1690AC5C}">
        <p15:threadingInfo xmlns:p15="http://schemas.microsoft.com/office/powerpoint/2012/main" timeZoneBias="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1-10T13:44:16.606" idx="21">
    <p:pos x="10" y="10"/>
    <p:text>year?.... or just get rid of the year on the first few slides</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1-10T13:46:42.765" idx="24">
    <p:pos x="5865" y="3814"/>
    <p:text>The two sentaces at the bottom sort of repeat what the middle paragraph says. I think you could cut it down to:</p:text>
    <p:extLst>
      <p:ext uri="{C676402C-5697-4E1C-873F-D02D1690AC5C}">
        <p15:threadingInfo xmlns:p15="http://schemas.microsoft.com/office/powerpoint/2012/main" timeZoneBias="0"/>
      </p:ext>
    </p:extLst>
  </p:cm>
  <p:cm authorId="1" dt="2018-01-10T13:48:37.006" idx="25">
    <p:pos x="5865" y="3950"/>
    <p:text>Once you have decided on your topic you should discuss how you could get your point of view across by making a placard or banner.   
Think of a slogan to go on your work. It should be short, catchy and make it clear to anyone who looks at is what it is you are concerned about and how you think it should be changed. 
Think of an image or symbol that will also make it clear to anyone who sees it what the point is your trying to get across.
You could think about what words David Jacques chose to use in his artwork and what message he was trying to get across.</p:text>
    <p:extLst>
      <p:ext uri="{C676402C-5697-4E1C-873F-D02D1690AC5C}">
        <p15:threadingInfo xmlns:p15="http://schemas.microsoft.com/office/powerpoint/2012/main" timeZoneBias="0">
          <p15:parentCm authorId="1" idx="24"/>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1-10T13:51:24.787" idx="27">
    <p:pos x="10" y="10"/>
    <p:text>This is a repeat</p:text>
    <p:extLst>
      <p:ext uri="{C676402C-5697-4E1C-873F-D02D1690AC5C}">
        <p15:threadingInfo xmlns:p15="http://schemas.microsoft.com/office/powerpoint/2012/main" timeZoneBias="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1-10T13:50:33.785" idx="26">
    <p:pos x="10" y="10"/>
    <p:text>I'd move this slide up to introduce the new extension activity</p:text>
    <p:extLst>
      <p:ext uri="{C676402C-5697-4E1C-873F-D02D1690AC5C}">
        <p15:threadingInfo xmlns:p15="http://schemas.microsoft.com/office/powerpoint/2012/main" timeZoneBias="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1-10T13:53:10.021" idx="30">
    <p:pos x="10" y="10"/>
    <p:text>Low res image</p:text>
    <p:extLst>
      <p:ext uri="{C676402C-5697-4E1C-873F-D02D1690AC5C}">
        <p15:threadingInfo xmlns:p15="http://schemas.microsoft.com/office/powerpoint/2012/main" timeZoneBias="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1-10T14:00:15.877" idx="36">
    <p:pos x="10" y="10"/>
    <p:text>Middle image stretched, right hand pic low res</p:text>
    <p:extLst>
      <p:ext uri="{C676402C-5697-4E1C-873F-D02D1690AC5C}">
        <p15:threadingInfo xmlns:p15="http://schemas.microsoft.com/office/powerpoint/2012/main" timeZoneBias="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01-10T14:00:15.877" idx="36">
    <p:pos x="10" y="10"/>
    <p:text>Middle image stretched, right hand pic low res</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F170A4-D6A1-44C5-96F7-972FCB713C5D}" type="datetimeFigureOut">
              <a:rPr lang="en-GB" smtClean="0"/>
              <a:t>21/03/2018</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C911785-4220-49AD-B8F4-4FC2F48701F9}" type="slidenum">
              <a:rPr lang="en-GB" smtClean="0"/>
              <a:t>‹#›</a:t>
            </a:fld>
            <a:endParaRPr lang="en-GB"/>
          </a:p>
        </p:txBody>
      </p:sp>
    </p:spTree>
    <p:extLst>
      <p:ext uri="{BB962C8B-B14F-4D97-AF65-F5344CB8AC3E}">
        <p14:creationId xmlns:p14="http://schemas.microsoft.com/office/powerpoint/2010/main" val="74571227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FCC561A-EEBE-4291-9847-D6F69F49B4BB}"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4180509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CC561A-EEBE-4291-9847-D6F69F49B4BB}"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927533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CC561A-EEBE-4291-9847-D6F69F49B4BB}"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3292520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FCC561A-EEBE-4291-9847-D6F69F49B4BB}"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152267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CC561A-EEBE-4291-9847-D6F69F49B4BB}" type="datetimeFigureOut">
              <a:rPr lang="en-GB" smtClean="0"/>
              <a:t>21/03/2018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376932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FCC561A-EEBE-4291-9847-D6F69F49B4BB}"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218020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FCC561A-EEBE-4291-9847-D6F69F49B4BB}" type="datetimeFigureOut">
              <a:rPr lang="en-GB" smtClean="0"/>
              <a:t>21/03/2018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328390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FCC561A-EEBE-4291-9847-D6F69F49B4BB}" type="datetimeFigureOut">
              <a:rPr lang="en-GB" smtClean="0"/>
              <a:t>21/03/2018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338749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C561A-EEBE-4291-9847-D6F69F49B4BB}" type="datetimeFigureOut">
              <a:rPr lang="en-GB" smtClean="0"/>
              <a:t>21/03/2018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64446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C561A-EEBE-4291-9847-D6F69F49B4BB}"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25507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C561A-EEBE-4291-9847-D6F69F49B4BB}" type="datetimeFigureOut">
              <a:rPr lang="en-GB" smtClean="0"/>
              <a:t>21/03/2018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5C7DEA-736A-4A4B-9904-9C0ED62448EE}" type="slidenum">
              <a:rPr lang="en-GB" smtClean="0"/>
              <a:t>‹#›</a:t>
            </a:fld>
            <a:endParaRPr lang="en-GB"/>
          </a:p>
        </p:txBody>
      </p:sp>
    </p:spTree>
    <p:extLst>
      <p:ext uri="{BB962C8B-B14F-4D97-AF65-F5344CB8AC3E}">
        <p14:creationId xmlns:p14="http://schemas.microsoft.com/office/powerpoint/2010/main" val="3184836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C561A-EEBE-4291-9847-D6F69F49B4BB}" type="datetimeFigureOut">
              <a:rPr lang="en-GB" smtClean="0"/>
              <a:t>21/03/2018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C7DEA-736A-4A4B-9904-9C0ED62448EE}" type="slidenum">
              <a:rPr lang="en-GB" smtClean="0"/>
              <a:t>‹#›</a:t>
            </a:fld>
            <a:endParaRPr lang="en-GB"/>
          </a:p>
        </p:txBody>
      </p:sp>
    </p:spTree>
    <p:extLst>
      <p:ext uri="{BB962C8B-B14F-4D97-AF65-F5344CB8AC3E}">
        <p14:creationId xmlns:p14="http://schemas.microsoft.com/office/powerpoint/2010/main" val="1883860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70125"/>
            <a:ext cx="10515600" cy="1325563"/>
          </a:xfrm>
        </p:spPr>
        <p:txBody>
          <a:bodyPr>
            <a:noAutofit/>
          </a:bodyPr>
          <a:lstStyle/>
          <a:p>
            <a:pPr algn="ctr"/>
            <a:r>
              <a:rPr lang="en-GB" sz="9600" b="1" dirty="0" smtClean="0"/>
              <a:t>Blue Coat School on Strike</a:t>
            </a:r>
            <a:endParaRPr lang="en-GB" sz="9600" b="1" dirty="0"/>
          </a:p>
        </p:txBody>
      </p:sp>
    </p:spTree>
    <p:extLst>
      <p:ext uri="{BB962C8B-B14F-4D97-AF65-F5344CB8AC3E}">
        <p14:creationId xmlns:p14="http://schemas.microsoft.com/office/powerpoint/2010/main" val="3762788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00"/>
            <a:ext cx="9260816" cy="6172200"/>
          </a:xfrm>
          <a:prstGeom prst="rect">
            <a:avLst/>
          </a:prstGeom>
        </p:spPr>
      </p:pic>
      <p:sp>
        <p:nvSpPr>
          <p:cNvPr id="5" name="TextBox 4"/>
          <p:cNvSpPr txBox="1"/>
          <p:nvPr/>
        </p:nvSpPr>
        <p:spPr>
          <a:xfrm>
            <a:off x="9372600" y="457200"/>
            <a:ext cx="2451100" cy="1938992"/>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Neville </a:t>
            </a:r>
            <a:r>
              <a:rPr lang="en-GB" sz="2400" b="1" dirty="0" err="1" smtClean="0">
                <a:latin typeface="Arial" panose="020B0604020202020204" pitchFamily="34" charset="0"/>
                <a:cs typeface="Arial" panose="020B0604020202020204" pitchFamily="34" charset="0"/>
              </a:rPr>
              <a:t>Gabie</a:t>
            </a:r>
            <a:endParaRPr lang="en-GB" sz="2400" b="1" dirty="0" smtClean="0">
              <a:latin typeface="Arial" panose="020B0604020202020204" pitchFamily="34" charset="0"/>
              <a:cs typeface="Arial" panose="020B0604020202020204" pitchFamily="34" charset="0"/>
            </a:endParaRPr>
          </a:p>
          <a:p>
            <a:r>
              <a:rPr lang="en-GB" sz="2400" b="1" i="1" dirty="0" smtClean="0">
                <a:latin typeface="Arial" panose="020B0604020202020204" pitchFamily="34" charset="0"/>
                <a:cs typeface="Arial" panose="020B0604020202020204" pitchFamily="34" charset="0"/>
              </a:rPr>
              <a:t>Playing </a:t>
            </a:r>
            <a:r>
              <a:rPr lang="en-GB" sz="2400" b="1" i="1" dirty="0">
                <a:latin typeface="Arial" panose="020B0604020202020204" pitchFamily="34" charset="0"/>
                <a:cs typeface="Arial" panose="020B0604020202020204" pitchFamily="34" charset="0"/>
              </a:rPr>
              <a:t>Away on-going photographic series</a:t>
            </a:r>
          </a:p>
        </p:txBody>
      </p:sp>
    </p:spTree>
    <p:extLst>
      <p:ext uri="{BB962C8B-B14F-4D97-AF65-F5344CB8AC3E}">
        <p14:creationId xmlns:p14="http://schemas.microsoft.com/office/powerpoint/2010/main" val="301779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128" t="24073" r="10061" b="24630"/>
          <a:stretch/>
        </p:blipFill>
        <p:spPr>
          <a:xfrm>
            <a:off x="101599" y="381000"/>
            <a:ext cx="9237531" cy="5842000"/>
          </a:xfrm>
          <a:prstGeom prst="rect">
            <a:avLst/>
          </a:prstGeom>
        </p:spPr>
      </p:pic>
      <p:sp>
        <p:nvSpPr>
          <p:cNvPr id="5" name="TextBox 4"/>
          <p:cNvSpPr txBox="1"/>
          <p:nvPr/>
        </p:nvSpPr>
        <p:spPr>
          <a:xfrm>
            <a:off x="9550400" y="825500"/>
            <a:ext cx="2159000" cy="1477328"/>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Sonia Boyce</a:t>
            </a:r>
          </a:p>
          <a:p>
            <a:r>
              <a:rPr lang="en-GB" sz="2400" b="1" i="1" dirty="0" smtClean="0">
                <a:latin typeface="Arial" panose="020B0604020202020204" pitchFamily="34" charset="0"/>
                <a:cs typeface="Arial" panose="020B0604020202020204" pitchFamily="34" charset="0"/>
              </a:rPr>
              <a:t>So </a:t>
            </a:r>
            <a:r>
              <a:rPr lang="en-GB" sz="2400" b="1" i="1" dirty="0" smtClean="0">
                <a:latin typeface="Arial" panose="020B0604020202020204" pitchFamily="34" charset="0"/>
                <a:cs typeface="Arial" panose="020B0604020202020204" pitchFamily="34" charset="0"/>
              </a:rPr>
              <a:t>Amazing</a:t>
            </a:r>
          </a:p>
          <a:p>
            <a:r>
              <a:rPr lang="en-GB" sz="2400" b="1" dirty="0" smtClean="0">
                <a:latin typeface="Arial" panose="020B0604020202020204" pitchFamily="34" charset="0"/>
                <a:cs typeface="Arial" panose="020B0604020202020204" pitchFamily="34" charset="0"/>
              </a:rPr>
              <a:t>2002</a:t>
            </a:r>
            <a:endParaRPr lang="en-GB" sz="2400" b="1" dirty="0" smtClean="0">
              <a:latin typeface="Arial" panose="020B0604020202020204" pitchFamily="34" charset="0"/>
              <a:cs typeface="Arial" panose="020B0604020202020204" pitchFamily="34" charset="0"/>
            </a:endParaRPr>
          </a:p>
          <a:p>
            <a:endParaRPr lang="en-GB" i="1" dirty="0"/>
          </a:p>
        </p:txBody>
      </p:sp>
    </p:spTree>
    <p:extLst>
      <p:ext uri="{BB962C8B-B14F-4D97-AF65-F5344CB8AC3E}">
        <p14:creationId xmlns:p14="http://schemas.microsoft.com/office/powerpoint/2010/main" val="97700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123" t="16666" r="17309" b="17407"/>
          <a:stretch/>
        </p:blipFill>
        <p:spPr>
          <a:xfrm>
            <a:off x="152400" y="228600"/>
            <a:ext cx="8564794" cy="6273800"/>
          </a:xfrm>
          <a:prstGeom prst="rect">
            <a:avLst/>
          </a:prstGeom>
        </p:spPr>
      </p:pic>
      <p:sp>
        <p:nvSpPr>
          <p:cNvPr id="5" name="TextBox 4"/>
          <p:cNvSpPr txBox="1"/>
          <p:nvPr/>
        </p:nvSpPr>
        <p:spPr>
          <a:xfrm>
            <a:off x="8851900" y="749300"/>
            <a:ext cx="3124200" cy="1107996"/>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Tony Hayward</a:t>
            </a:r>
          </a:p>
          <a:p>
            <a:r>
              <a:rPr lang="en-GB" sz="2400" b="1" i="1" dirty="0" smtClean="0">
                <a:latin typeface="Arial" panose="020B0604020202020204" pitchFamily="34" charset="0"/>
                <a:cs typeface="Arial" panose="020B0604020202020204" pitchFamily="34" charset="0"/>
              </a:rPr>
              <a:t>Kitchen Sink Drama</a:t>
            </a:r>
          </a:p>
          <a:p>
            <a:endParaRPr lang="en-GB" i="1" dirty="0"/>
          </a:p>
        </p:txBody>
      </p:sp>
    </p:spTree>
    <p:extLst>
      <p:ext uri="{BB962C8B-B14F-4D97-AF65-F5344CB8AC3E}">
        <p14:creationId xmlns:p14="http://schemas.microsoft.com/office/powerpoint/2010/main" val="89673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11" y="584200"/>
            <a:ext cx="9289320" cy="6858000"/>
          </a:xfrm>
          <a:prstGeom prst="rect">
            <a:avLst/>
          </a:prstGeom>
        </p:spPr>
      </p:pic>
      <p:sp>
        <p:nvSpPr>
          <p:cNvPr id="5" name="TextBox 4"/>
          <p:cNvSpPr txBox="1"/>
          <p:nvPr/>
        </p:nvSpPr>
        <p:spPr>
          <a:xfrm>
            <a:off x="9321800" y="584200"/>
            <a:ext cx="2374900" cy="1200329"/>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Graham Crowley</a:t>
            </a:r>
          </a:p>
          <a:p>
            <a:r>
              <a:rPr lang="en-GB" sz="2400" b="1" dirty="0" smtClean="0">
                <a:latin typeface="Arial" panose="020B0604020202020204" pitchFamily="34" charset="0"/>
                <a:cs typeface="Arial" panose="020B0604020202020204" pitchFamily="34" charset="0"/>
              </a:rPr>
              <a:t>Grey Mooring I</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7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572" y="365125"/>
            <a:ext cx="3494146" cy="1426353"/>
          </a:xfrm>
        </p:spPr>
        <p:txBody>
          <a:bodyPr>
            <a:normAutofit/>
          </a:bodyPr>
          <a:lstStyle/>
          <a:p>
            <a:r>
              <a:rPr lang="en-GB" sz="2400" b="1" i="1" dirty="0" smtClean="0">
                <a:latin typeface="Arial" panose="020B0604020202020204" pitchFamily="34" charset="0"/>
                <a:cs typeface="Arial" panose="020B0604020202020204" pitchFamily="34" charset="0"/>
              </a:rPr>
              <a:t/>
            </a:r>
            <a:br>
              <a:rPr lang="en-GB" sz="2400" b="1" i="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Adrian Henri</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Heart</a:t>
            </a:r>
            <a:r>
              <a:rPr lang="en-GB" sz="2400" b="1" dirty="0" smtClean="0">
                <a:latin typeface="Arial" panose="020B0604020202020204" pitchFamily="34" charset="0"/>
                <a:cs typeface="Arial" panose="020B0604020202020204" pitchFamily="34" charset="0"/>
              </a:rPr>
              <a:t/>
            </a:r>
            <a:br>
              <a:rPr lang="en-GB" sz="2400" b="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1966</a:t>
            </a:r>
            <a:endParaRPr lang="en-GB" sz="2400" b="1" i="1" dirty="0">
              <a:latin typeface="Arial" panose="020B0604020202020204" pitchFamily="34" charset="0"/>
              <a:cs typeface="Arial" panose="020B0604020202020204" pitchFamily="34" charset="0"/>
            </a:endParaRPr>
          </a:p>
        </p:txBody>
      </p:sp>
      <p:pic>
        <p:nvPicPr>
          <p:cNvPr id="4" name="Picture 3" descr="Image result for adrian henri heart"/>
          <p:cNvPicPr/>
          <p:nvPr/>
        </p:nvPicPr>
        <p:blipFill rotWithShape="1">
          <a:blip r:embed="rId2">
            <a:extLst>
              <a:ext uri="{28A0092B-C50C-407E-A947-70E740481C1C}">
                <a14:useLocalDpi xmlns:a14="http://schemas.microsoft.com/office/drawing/2010/main" val="0"/>
              </a:ext>
            </a:extLst>
          </a:blip>
          <a:srcRect l="12900" t="12887" r="12995" b="12702"/>
          <a:stretch/>
        </p:blipFill>
        <p:spPr bwMode="auto">
          <a:xfrm>
            <a:off x="648309" y="365125"/>
            <a:ext cx="7021454" cy="62596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557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4710" y="559837"/>
            <a:ext cx="2892490" cy="2164702"/>
          </a:xfrm>
        </p:spPr>
        <p:txBody>
          <a:bodyPr>
            <a:normAutofit/>
          </a:bodyPr>
          <a:lstStyle/>
          <a:p>
            <a:r>
              <a:rPr lang="en-GB" sz="2400" b="1" dirty="0" smtClean="0">
                <a:latin typeface="Arial" panose="020B0604020202020204" pitchFamily="34" charset="0"/>
                <a:cs typeface="Arial" panose="020B0604020202020204" pitchFamily="34" charset="0"/>
              </a:rPr>
              <a:t>Simon and Tom Bloor</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New Possibilities in Familiar Situations</a:t>
            </a:r>
            <a:br>
              <a:rPr lang="en-GB" sz="2400" b="1" i="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2017</a:t>
            </a:r>
            <a:endParaRPr lang="en-GB" sz="2400" b="1" dirty="0">
              <a:latin typeface="Arial" panose="020B0604020202020204" pitchFamily="34" charset="0"/>
              <a:cs typeface="Arial" panose="020B0604020202020204"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85264" y="402448"/>
            <a:ext cx="8466851" cy="5867724"/>
          </a:xfrm>
          <a:prstGeom prst="rect">
            <a:avLst/>
          </a:prstGeom>
        </p:spPr>
      </p:pic>
    </p:spTree>
    <p:extLst>
      <p:ext uri="{BB962C8B-B14F-4D97-AF65-F5344CB8AC3E}">
        <p14:creationId xmlns:p14="http://schemas.microsoft.com/office/powerpoint/2010/main" val="199419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374" y="335902"/>
            <a:ext cx="3254829" cy="1996750"/>
          </a:xfrm>
        </p:spPr>
        <p:txBody>
          <a:bodyPr>
            <a:normAutofit/>
          </a:bodyPr>
          <a:lstStyle/>
          <a:p>
            <a:r>
              <a:rPr lang="en-GB" sz="2400" b="1" dirty="0" smtClean="0">
                <a:latin typeface="Arial" panose="020B0604020202020204" pitchFamily="34" charset="0"/>
                <a:cs typeface="Arial" panose="020B0604020202020204" pitchFamily="34" charset="0"/>
              </a:rPr>
              <a:t>David </a:t>
            </a:r>
            <a:r>
              <a:rPr lang="en-GB" sz="2400" b="1" dirty="0" err="1" smtClean="0">
                <a:latin typeface="Arial" panose="020B0604020202020204" pitchFamily="34" charset="0"/>
                <a:cs typeface="Arial" panose="020B0604020202020204" pitchFamily="34" charset="0"/>
              </a:rPr>
              <a:t>Mabb</a:t>
            </a:r>
            <a:r>
              <a:rPr lang="en-GB" sz="2400" b="1" dirty="0" smtClean="0">
                <a:latin typeface="Arial" panose="020B0604020202020204" pitchFamily="34" charset="0"/>
                <a:cs typeface="Arial" panose="020B0604020202020204" pitchFamily="34" charset="0"/>
              </a:rPr>
              <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Self Portrait as Angel of History</a:t>
            </a:r>
            <a:endParaRPr lang="en-GB" sz="2400" b="1" dirty="0">
              <a:latin typeface="Arial" panose="020B0604020202020204" pitchFamily="34" charset="0"/>
              <a:cs typeface="Arial" panose="020B0604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934226" y="167951"/>
            <a:ext cx="5746491" cy="6475445"/>
          </a:xfrm>
          <a:prstGeom prst="rect">
            <a:avLst/>
          </a:prstGeom>
        </p:spPr>
      </p:pic>
    </p:spTree>
    <p:extLst>
      <p:ext uri="{BB962C8B-B14F-4D97-AF65-F5344CB8AC3E}">
        <p14:creationId xmlns:p14="http://schemas.microsoft.com/office/powerpoint/2010/main" val="425882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6538" y="186612"/>
            <a:ext cx="4113245" cy="2388637"/>
          </a:xfrm>
        </p:spPr>
        <p:txBody>
          <a:bodyPr>
            <a:normAutofit/>
          </a:bodyPr>
          <a:lstStyle/>
          <a:p>
            <a:r>
              <a:rPr lang="en-GB" sz="2400" b="1" dirty="0" smtClean="0">
                <a:latin typeface="Arial" panose="020B0604020202020204" pitchFamily="34" charset="0"/>
                <a:cs typeface="Arial" panose="020B0604020202020204" pitchFamily="34" charset="0"/>
              </a:rPr>
              <a:t>Edward Carter Preston</a:t>
            </a:r>
            <a:br>
              <a:rPr lang="en-GB" sz="2400" b="1" dirty="0" smtClean="0">
                <a:latin typeface="Arial" panose="020B0604020202020204" pitchFamily="34" charset="0"/>
                <a:cs typeface="Arial" panose="020B0604020202020204" pitchFamily="34" charset="0"/>
              </a:rPr>
            </a:br>
            <a:r>
              <a:rPr lang="en-GB" sz="2400" b="1" i="1" dirty="0" err="1" smtClean="0">
                <a:latin typeface="Arial" panose="020B0604020202020204" pitchFamily="34" charset="0"/>
                <a:cs typeface="Arial" panose="020B0604020202020204" pitchFamily="34" charset="0"/>
              </a:rPr>
              <a:t>Plychrome</a:t>
            </a:r>
            <a:r>
              <a:rPr lang="en-GB" sz="2400" b="1" i="1" dirty="0" smtClean="0">
                <a:latin typeface="Arial" panose="020B0604020202020204" pitchFamily="34" charset="0"/>
                <a:cs typeface="Arial" panose="020B0604020202020204" pitchFamily="34" charset="0"/>
              </a:rPr>
              <a:t> Figure</a:t>
            </a:r>
            <a:br>
              <a:rPr lang="en-GB" sz="2400" b="1" i="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c.1918</a:t>
            </a:r>
            <a:endParaRPr lang="en-GB" sz="2400" b="1" dirty="0">
              <a:latin typeface="Arial" panose="020B0604020202020204" pitchFamily="34" charset="0"/>
              <a:cs typeface="Arial" panose="020B0604020202020204" pitchFamily="34" charset="0"/>
            </a:endParaRPr>
          </a:p>
        </p:txBody>
      </p:sp>
      <p:pic>
        <p:nvPicPr>
          <p:cNvPr id="4" name="Content Placeholder 3"/>
          <p:cNvPicPr/>
          <p:nvPr/>
        </p:nvPicPr>
        <p:blipFill>
          <a:blip r:embed="rId2" cstate="print">
            <a:extLst>
              <a:ext uri="{28A0092B-C50C-407E-A947-70E740481C1C}">
                <a14:useLocalDpi xmlns:a14="http://schemas.microsoft.com/office/drawing/2010/main" val="0"/>
              </a:ext>
            </a:extLst>
          </a:blip>
          <a:stretch>
            <a:fillRect/>
          </a:stretch>
        </p:blipFill>
        <p:spPr>
          <a:xfrm>
            <a:off x="610209" y="365125"/>
            <a:ext cx="6089170" cy="6230607"/>
          </a:xfrm>
          <a:prstGeom prst="rect">
            <a:avLst/>
          </a:prstGeom>
        </p:spPr>
      </p:pic>
    </p:spTree>
    <p:extLst>
      <p:ext uri="{BB962C8B-B14F-4D97-AF65-F5344CB8AC3E}">
        <p14:creationId xmlns:p14="http://schemas.microsoft.com/office/powerpoint/2010/main" val="3814540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541176" y="5169159"/>
            <a:ext cx="5094513" cy="1343608"/>
          </a:xfrm>
        </p:spPr>
        <p:txBody>
          <a:bodyPr>
            <a:normAutofit/>
          </a:bodyPr>
          <a:lstStyle/>
          <a:p>
            <a:r>
              <a:rPr lang="en-GB" sz="2800" b="1" dirty="0" smtClean="0">
                <a:latin typeface="Arial" panose="020B0604020202020204" pitchFamily="34" charset="0"/>
                <a:cs typeface="Arial" panose="020B0604020202020204" pitchFamily="34" charset="0"/>
              </a:rPr>
              <a:t>George Harris </a:t>
            </a:r>
            <a:br>
              <a:rPr lang="en-GB" sz="2800" b="1" dirty="0" smtClean="0">
                <a:latin typeface="Arial" panose="020B0604020202020204" pitchFamily="34" charset="0"/>
                <a:cs typeface="Arial" panose="020B0604020202020204" pitchFamily="34" charset="0"/>
              </a:rPr>
            </a:br>
            <a:r>
              <a:rPr lang="en-GB" sz="2800" b="1" i="1" dirty="0" smtClean="0">
                <a:latin typeface="Arial" panose="020B0604020202020204" pitchFamily="34" charset="0"/>
                <a:cs typeface="Arial" panose="020B0604020202020204" pitchFamily="34" charset="0"/>
              </a:rPr>
              <a:t>Sandon Cabaret</a:t>
            </a:r>
            <a:endParaRPr lang="en-GB" sz="2800" b="1" dirty="0">
              <a:latin typeface="Arial" panose="020B0604020202020204" pitchFamily="34" charset="0"/>
              <a:cs typeface="Arial" panose="020B0604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71662" y="365125"/>
            <a:ext cx="11652859" cy="4356165"/>
          </a:xfrm>
          <a:prstGeom prst="rect">
            <a:avLst/>
          </a:prstGeom>
        </p:spPr>
      </p:pic>
    </p:spTree>
    <p:extLst>
      <p:ext uri="{BB962C8B-B14F-4D97-AF65-F5344CB8AC3E}">
        <p14:creationId xmlns:p14="http://schemas.microsoft.com/office/powerpoint/2010/main" val="131857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9069352" y="329552"/>
            <a:ext cx="2780523" cy="2360030"/>
          </a:xfrm>
        </p:spPr>
        <p:txBody>
          <a:bodyPr>
            <a:normAutofit/>
          </a:bodyPr>
          <a:lstStyle/>
          <a:p>
            <a:r>
              <a:rPr lang="en-GB" sz="2400" b="1" dirty="0" smtClean="0">
                <a:latin typeface="Arial" panose="020B0604020202020204" pitchFamily="34" charset="0"/>
                <a:cs typeface="Arial" panose="020B0604020202020204" pitchFamily="34" charset="0"/>
              </a:rPr>
              <a:t>The Grantchester Potteries</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Wallpaper</a:t>
            </a:r>
            <a:br>
              <a:rPr lang="en-GB" sz="2400" b="1" i="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2017</a:t>
            </a:r>
            <a:endParaRPr lang="en-GB" sz="2400" b="1" dirty="0">
              <a:latin typeface="Arial" panose="020B0604020202020204" pitchFamily="34" charset="0"/>
              <a:cs typeface="Arial" panose="020B0604020202020204" pitchFamily="34" charset="0"/>
            </a:endParaRPr>
          </a:p>
        </p:txBody>
      </p:sp>
      <p:pic>
        <p:nvPicPr>
          <p:cNvPr id="4" name="Content Placeholder 3"/>
          <p:cNvPicPr/>
          <p:nvPr/>
        </p:nvPicPr>
        <p:blipFill>
          <a:blip r:embed="rId2" cstate="print">
            <a:extLst>
              <a:ext uri="{28A0092B-C50C-407E-A947-70E740481C1C}">
                <a14:useLocalDpi xmlns:a14="http://schemas.microsoft.com/office/drawing/2010/main" val="0"/>
              </a:ext>
            </a:extLst>
          </a:blip>
          <a:stretch>
            <a:fillRect/>
          </a:stretch>
        </p:blipFill>
        <p:spPr>
          <a:xfrm>
            <a:off x="259702" y="329552"/>
            <a:ext cx="8455090" cy="6108570"/>
          </a:xfrm>
          <a:prstGeom prst="rect">
            <a:avLst/>
          </a:prstGeom>
        </p:spPr>
      </p:pic>
    </p:spTree>
    <p:extLst>
      <p:ext uri="{BB962C8B-B14F-4D97-AF65-F5344CB8AC3E}">
        <p14:creationId xmlns:p14="http://schemas.microsoft.com/office/powerpoint/2010/main" val="389359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54000"/>
            <a:ext cx="10566400" cy="4970463"/>
          </a:xfrm>
        </p:spPr>
        <p:txBody>
          <a:bodyPr/>
          <a:lstStyle/>
          <a:p>
            <a:pPr marL="0" indent="0">
              <a:buNone/>
            </a:pPr>
            <a:r>
              <a:rPr lang="en-GB" u="sng" dirty="0" smtClean="0">
                <a:latin typeface="Arial" panose="020B0604020202020204" pitchFamily="34" charset="0"/>
                <a:cs typeface="Arial" panose="020B0604020202020204" pitchFamily="34" charset="0"/>
              </a:rPr>
              <a:t>Starter question</a:t>
            </a:r>
          </a:p>
          <a:p>
            <a:pPr marL="0" indent="0">
              <a:buNone/>
            </a:pPr>
            <a:endParaRPr lang="en-GB" u="sng"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a:t>
            </a:r>
            <a:r>
              <a:rPr lang="en-GB" sz="2400" i="1" dirty="0" smtClean="0">
                <a:latin typeface="Arial" panose="020B0604020202020204" pitchFamily="34" charset="0"/>
                <a:cs typeface="Arial" panose="020B0604020202020204" pitchFamily="34" charset="0"/>
              </a:rPr>
              <a:t>What </a:t>
            </a:r>
            <a:r>
              <a:rPr lang="en-GB" sz="2400" i="1" dirty="0">
                <a:latin typeface="Arial" panose="020B0604020202020204" pitchFamily="34" charset="0"/>
                <a:cs typeface="Arial" panose="020B0604020202020204" pitchFamily="34" charset="0"/>
              </a:rPr>
              <a:t>rights do you have?</a:t>
            </a:r>
            <a:endParaRPr lang="en-GB" sz="2400"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167" r="19333" b="14667"/>
          <a:stretch/>
        </p:blipFill>
        <p:spPr>
          <a:xfrm>
            <a:off x="116582" y="2443163"/>
            <a:ext cx="3655318" cy="35179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2725738"/>
            <a:ext cx="4861577" cy="32353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824" r="2513"/>
          <a:stretch/>
        </p:blipFill>
        <p:spPr>
          <a:xfrm>
            <a:off x="8519176" y="2443163"/>
            <a:ext cx="3558523" cy="3716727"/>
          </a:xfrm>
          <a:prstGeom prst="rect">
            <a:avLst/>
          </a:prstGeom>
        </p:spPr>
      </p:pic>
    </p:spTree>
    <p:extLst>
      <p:ext uri="{BB962C8B-B14F-4D97-AF65-F5344CB8AC3E}">
        <p14:creationId xmlns:p14="http://schemas.microsoft.com/office/powerpoint/2010/main" val="409414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348" y="190720"/>
            <a:ext cx="4542452" cy="1922106"/>
          </a:xfrm>
        </p:spPr>
        <p:txBody>
          <a:bodyPr>
            <a:normAutofit/>
          </a:bodyPr>
          <a:lstStyle/>
          <a:p>
            <a:r>
              <a:rPr lang="en-GB" sz="2800" b="1" dirty="0" smtClean="0">
                <a:latin typeface="Arial" panose="020B0604020202020204" pitchFamily="34" charset="0"/>
                <a:cs typeface="Arial" panose="020B0604020202020204" pitchFamily="34" charset="0"/>
              </a:rPr>
              <a:t>Herbert Tyson Smith</a:t>
            </a:r>
            <a:br>
              <a:rPr lang="en-GB" sz="2800" b="1" dirty="0" smtClean="0">
                <a:latin typeface="Arial" panose="020B0604020202020204" pitchFamily="34" charset="0"/>
                <a:cs typeface="Arial" panose="020B0604020202020204" pitchFamily="34" charset="0"/>
              </a:rPr>
            </a:br>
            <a:r>
              <a:rPr lang="en-GB" sz="2800" b="1" i="1" dirty="0" smtClean="0">
                <a:latin typeface="Arial" panose="020B0604020202020204" pitchFamily="34" charset="0"/>
                <a:cs typeface="Arial" panose="020B0604020202020204" pitchFamily="34" charset="0"/>
              </a:rPr>
              <a:t>Mermaid</a:t>
            </a:r>
            <a:br>
              <a:rPr lang="en-GB" sz="2800" b="1" i="1" dirty="0" smtClean="0">
                <a:latin typeface="Arial" panose="020B0604020202020204" pitchFamily="34" charset="0"/>
                <a:cs typeface="Arial" panose="020B0604020202020204" pitchFamily="34" charset="0"/>
              </a:rPr>
            </a:br>
            <a:r>
              <a:rPr lang="en-GB" sz="2800" b="1" dirty="0" smtClean="0">
                <a:latin typeface="Arial" panose="020B0604020202020204" pitchFamily="34" charset="0"/>
                <a:cs typeface="Arial" panose="020B0604020202020204" pitchFamily="34" charset="0"/>
              </a:rPr>
              <a:t>c.1920s</a:t>
            </a:r>
            <a:endParaRPr lang="en-GB" sz="2800" b="1" dirty="0">
              <a:latin typeface="Arial" panose="020B0604020202020204" pitchFamily="34" charset="0"/>
              <a:cs typeface="Arial" panose="020B0604020202020204" pitchFamily="34" charset="0"/>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t="12083"/>
          <a:stretch/>
        </p:blipFill>
        <p:spPr bwMode="auto">
          <a:xfrm>
            <a:off x="892071" y="190720"/>
            <a:ext cx="5154165" cy="62660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527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252" y="104485"/>
            <a:ext cx="5811416" cy="1772817"/>
          </a:xfrm>
        </p:spPr>
        <p:txBody>
          <a:bodyPr>
            <a:normAutofit/>
          </a:bodyPr>
          <a:lstStyle/>
          <a:p>
            <a:r>
              <a:rPr lang="en-GB" sz="2400" b="1" dirty="0" smtClean="0">
                <a:latin typeface="Arial" panose="020B0604020202020204" pitchFamily="34" charset="0"/>
                <a:cs typeface="Arial" panose="020B0604020202020204" pitchFamily="34" charset="0"/>
              </a:rPr>
              <a:t>Jo </a:t>
            </a:r>
            <a:r>
              <a:rPr lang="en-GB" sz="2400" b="1" dirty="0" err="1" smtClean="0">
                <a:latin typeface="Arial" panose="020B0604020202020204" pitchFamily="34" charset="0"/>
                <a:cs typeface="Arial" panose="020B0604020202020204" pitchFamily="34" charset="0"/>
              </a:rPr>
              <a:t>Stockham</a:t>
            </a:r>
            <a:r>
              <a:rPr lang="en-GB" sz="2400" b="1" dirty="0" smtClean="0">
                <a:latin typeface="Arial" panose="020B0604020202020204" pitchFamily="34" charset="0"/>
                <a:cs typeface="Arial" panose="020B0604020202020204" pitchFamily="34" charset="0"/>
              </a:rPr>
              <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Sugar</a:t>
            </a:r>
            <a:br>
              <a:rPr lang="en-GB" sz="2400" b="1" i="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c.1989 - 2017</a:t>
            </a:r>
            <a:endParaRPr lang="en-GB" sz="2400" b="1" dirty="0">
              <a:latin typeface="Arial" panose="020B0604020202020204" pitchFamily="34" charset="0"/>
              <a:cs typeface="Arial" panose="020B0604020202020204" pitchFamily="34" charset="0"/>
            </a:endParaRPr>
          </a:p>
        </p:txBody>
      </p:sp>
      <p:pic>
        <p:nvPicPr>
          <p:cNvPr id="4" name="Content Placeholder 3"/>
          <p:cNvPicPr/>
          <p:nvPr/>
        </p:nvPicPr>
        <p:blipFill rotWithShape="1">
          <a:blip r:embed="rId2" cstate="print">
            <a:extLst>
              <a:ext uri="{28A0092B-C50C-407E-A947-70E740481C1C}">
                <a14:useLocalDpi xmlns:a14="http://schemas.microsoft.com/office/drawing/2010/main" val="0"/>
              </a:ext>
            </a:extLst>
          </a:blip>
          <a:srcRect t="14030"/>
          <a:stretch/>
        </p:blipFill>
        <p:spPr bwMode="auto">
          <a:xfrm>
            <a:off x="363913" y="104485"/>
            <a:ext cx="5346422" cy="64269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9366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955" y="365125"/>
            <a:ext cx="3657600" cy="2258008"/>
          </a:xfrm>
        </p:spPr>
        <p:txBody>
          <a:bodyPr/>
          <a:lstStyle/>
          <a:p>
            <a:r>
              <a:rPr lang="en-GB" sz="2400" b="1" dirty="0" smtClean="0">
                <a:latin typeface="Arial" panose="020B0604020202020204" pitchFamily="34" charset="0"/>
                <a:cs typeface="Arial" panose="020B0604020202020204" pitchFamily="34" charset="0"/>
              </a:rPr>
              <a:t>Julia Carter Preston</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Ceramics</a:t>
            </a:r>
            <a:br>
              <a:rPr lang="en-GB" sz="2400" b="1" i="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Various dates</a:t>
            </a:r>
            <a:r>
              <a:rPr lang="en-GB" b="1" i="1" dirty="0" smtClean="0"/>
              <a:t/>
            </a:r>
            <a:br>
              <a:rPr lang="en-GB" b="1" i="1" dirty="0" smtClean="0"/>
            </a:br>
            <a:endParaRPr lang="en-GB" b="1" dirty="0"/>
          </a:p>
        </p:txBody>
      </p:sp>
      <p:pic>
        <p:nvPicPr>
          <p:cNvPr id="4" name="Content Placeholder 3"/>
          <p:cNvPicPr/>
          <p:nvPr/>
        </p:nvPicPr>
        <p:blipFill>
          <a:blip r:embed="rId2" cstate="print">
            <a:extLst>
              <a:ext uri="{28A0092B-C50C-407E-A947-70E740481C1C}">
                <a14:useLocalDpi xmlns:a14="http://schemas.microsoft.com/office/drawing/2010/main" val="0"/>
              </a:ext>
            </a:extLst>
          </a:blip>
          <a:stretch>
            <a:fillRect/>
          </a:stretch>
        </p:blipFill>
        <p:spPr>
          <a:xfrm>
            <a:off x="377883" y="365125"/>
            <a:ext cx="7515815" cy="6100632"/>
          </a:xfrm>
          <a:prstGeom prst="rect">
            <a:avLst/>
          </a:prstGeom>
        </p:spPr>
      </p:pic>
    </p:spTree>
    <p:extLst>
      <p:ext uri="{BB962C8B-B14F-4D97-AF65-F5344CB8AC3E}">
        <p14:creationId xmlns:p14="http://schemas.microsoft.com/office/powerpoint/2010/main" val="438673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7935" y="-813709"/>
            <a:ext cx="2824065" cy="4132230"/>
          </a:xfrm>
        </p:spPr>
        <p:txBody>
          <a:bodyPr>
            <a:normAutofit/>
          </a:bodyPr>
          <a:lstStyle/>
          <a:p>
            <a:r>
              <a:rPr lang="en-GB" sz="2400" b="1" dirty="0" smtClean="0">
                <a:latin typeface="Arial" panose="020B0604020202020204" pitchFamily="34" charset="0"/>
                <a:cs typeface="Arial" panose="020B0604020202020204" pitchFamily="34" charset="0"/>
              </a:rPr>
              <a:t>Larissa </a:t>
            </a:r>
            <a:r>
              <a:rPr lang="en-GB" sz="2400" b="1" dirty="0" err="1" smtClean="0">
                <a:latin typeface="Arial" panose="020B0604020202020204" pitchFamily="34" charset="0"/>
                <a:cs typeface="Arial" panose="020B0604020202020204" pitchFamily="34" charset="0"/>
              </a:rPr>
              <a:t>Sansour</a:t>
            </a:r>
            <a:r>
              <a:rPr lang="en-GB" sz="2400" b="1" dirty="0" smtClean="0">
                <a:latin typeface="Arial" panose="020B0604020202020204" pitchFamily="34" charset="0"/>
                <a:cs typeface="Arial" panose="020B0604020202020204" pitchFamily="34" charset="0"/>
              </a:rPr>
              <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And they covered the sky until it was black</a:t>
            </a:r>
            <a:br>
              <a:rPr lang="en-GB" sz="2400" b="1" i="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2017</a:t>
            </a:r>
            <a:endParaRPr lang="en-GB" sz="2400" b="1" dirty="0">
              <a:latin typeface="Arial" panose="020B0604020202020204" pitchFamily="34" charset="0"/>
              <a:cs typeface="Arial" panose="020B0604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66603" y="217583"/>
            <a:ext cx="9101332" cy="6201877"/>
          </a:xfrm>
          <a:prstGeom prst="rect">
            <a:avLst/>
          </a:prstGeom>
        </p:spPr>
      </p:pic>
    </p:spTree>
    <p:extLst>
      <p:ext uri="{BB962C8B-B14F-4D97-AF65-F5344CB8AC3E}">
        <p14:creationId xmlns:p14="http://schemas.microsoft.com/office/powerpoint/2010/main" val="1211919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066" y="0"/>
            <a:ext cx="2929812" cy="2575249"/>
          </a:xfrm>
        </p:spPr>
        <p:txBody>
          <a:bodyPr>
            <a:normAutofit/>
          </a:bodyPr>
          <a:lstStyle/>
          <a:p>
            <a:r>
              <a:rPr lang="en-GB" sz="2400" b="1" dirty="0" smtClean="0">
                <a:latin typeface="Arial" panose="020B0604020202020204" pitchFamily="34" charset="0"/>
                <a:cs typeface="Arial" panose="020B0604020202020204" pitchFamily="34" charset="0"/>
              </a:rPr>
              <a:t>Roderick Bisson</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Building Ablaze in Church Alley</a:t>
            </a:r>
            <a:br>
              <a:rPr lang="en-GB" sz="2400" b="1" i="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1941</a:t>
            </a:r>
            <a:endParaRPr lang="en-GB" sz="2400" b="1" dirty="0">
              <a:latin typeface="Arial" panose="020B0604020202020204" pitchFamily="34" charset="0"/>
              <a:cs typeface="Arial" panose="020B0604020202020204"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57478" y="365125"/>
            <a:ext cx="8264007" cy="6166304"/>
          </a:xfrm>
          <a:prstGeom prst="rect">
            <a:avLst/>
          </a:prstGeom>
          <a:noFill/>
          <a:ln>
            <a:noFill/>
          </a:ln>
        </p:spPr>
      </p:pic>
    </p:spTree>
    <p:extLst>
      <p:ext uri="{BB962C8B-B14F-4D97-AF65-F5344CB8AC3E}">
        <p14:creationId xmlns:p14="http://schemas.microsoft.com/office/powerpoint/2010/main" val="145366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640" y="205273"/>
            <a:ext cx="5038532" cy="2071395"/>
          </a:xfrm>
        </p:spPr>
        <p:txBody>
          <a:bodyPr>
            <a:normAutofit/>
          </a:bodyPr>
          <a:lstStyle/>
          <a:p>
            <a:r>
              <a:rPr lang="en-GB" sz="2400" b="1" dirty="0" smtClean="0">
                <a:latin typeface="Arial" panose="020B0604020202020204" pitchFamily="34" charset="0"/>
                <a:cs typeface="Arial" panose="020B0604020202020204" pitchFamily="34" charset="0"/>
              </a:rPr>
              <a:t>Unknown Artist</a:t>
            </a:r>
            <a:br>
              <a:rPr lang="en-GB" sz="2400" b="1" dirty="0" smtClean="0">
                <a:latin typeface="Arial" panose="020B0604020202020204" pitchFamily="34" charset="0"/>
                <a:cs typeface="Arial" panose="020B0604020202020204" pitchFamily="34" charset="0"/>
              </a:rPr>
            </a:br>
            <a:r>
              <a:rPr lang="en-GB" sz="2400" b="1" i="1" dirty="0" smtClean="0">
                <a:latin typeface="Arial" panose="020B0604020202020204" pitchFamily="34" charset="0"/>
                <a:cs typeface="Arial" panose="020B0604020202020204" pitchFamily="34" charset="0"/>
              </a:rPr>
              <a:t>Sandon Pool Party</a:t>
            </a:r>
            <a:r>
              <a:rPr lang="en-GB" sz="2400" b="1" dirty="0" smtClean="0">
                <a:latin typeface="Arial" panose="020B0604020202020204" pitchFamily="34" charset="0"/>
                <a:cs typeface="Arial" panose="020B0604020202020204" pitchFamily="34" charset="0"/>
              </a:rPr>
              <a:t/>
            </a:r>
            <a:br>
              <a:rPr lang="en-GB" sz="2400" b="1" dirty="0" smtClean="0">
                <a:latin typeface="Arial" panose="020B0604020202020204" pitchFamily="34" charset="0"/>
                <a:cs typeface="Arial" panose="020B0604020202020204" pitchFamily="34" charset="0"/>
              </a:rPr>
            </a:br>
            <a:r>
              <a:rPr lang="en-GB" sz="2400" b="1" dirty="0" smtClean="0">
                <a:latin typeface="Arial" panose="020B0604020202020204" pitchFamily="34" charset="0"/>
                <a:cs typeface="Arial" panose="020B0604020202020204" pitchFamily="34" charset="0"/>
              </a:rPr>
              <a:t>20</a:t>
            </a:r>
            <a:r>
              <a:rPr lang="en-GB" sz="2400" b="1" baseline="30000" dirty="0" smtClean="0">
                <a:latin typeface="Arial" panose="020B0604020202020204" pitchFamily="34" charset="0"/>
                <a:cs typeface="Arial" panose="020B0604020202020204" pitchFamily="34" charset="0"/>
              </a:rPr>
              <a:t>th</a:t>
            </a:r>
            <a:r>
              <a:rPr lang="en-GB" sz="2400" b="1" dirty="0" smtClean="0">
                <a:latin typeface="Arial" panose="020B0604020202020204" pitchFamily="34" charset="0"/>
                <a:cs typeface="Arial" panose="020B0604020202020204" pitchFamily="34" charset="0"/>
              </a:rPr>
              <a:t> century</a:t>
            </a:r>
            <a:endParaRPr lang="en-GB" sz="2400" b="1" dirty="0">
              <a:latin typeface="Arial" panose="020B0604020202020204" pitchFamily="34" charset="0"/>
              <a:cs typeface="Arial" panose="020B0604020202020204"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828799" y="205273"/>
            <a:ext cx="3209731" cy="6419430"/>
          </a:xfrm>
          <a:prstGeom prst="rect">
            <a:avLst/>
          </a:prstGeom>
        </p:spPr>
      </p:pic>
    </p:spTree>
    <p:extLst>
      <p:ext uri="{BB962C8B-B14F-4D97-AF65-F5344CB8AC3E}">
        <p14:creationId xmlns:p14="http://schemas.microsoft.com/office/powerpoint/2010/main" val="168014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215900"/>
            <a:ext cx="11811000" cy="5940088"/>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Extension Activity </a:t>
            </a:r>
            <a:r>
              <a:rPr lang="en-GB" sz="2400" b="1" dirty="0" smtClean="0">
                <a:latin typeface="Arial" panose="020B0604020202020204" pitchFamily="34" charset="0"/>
                <a:cs typeface="Arial" panose="020B0604020202020204" pitchFamily="34" charset="0"/>
              </a:rPr>
              <a:t>2</a:t>
            </a:r>
          </a:p>
          <a:p>
            <a:endParaRPr lang="en-GB" sz="2400" b="1" dirty="0">
              <a:latin typeface="Arial" panose="020B0604020202020204" pitchFamily="34" charset="0"/>
              <a:cs typeface="Arial" panose="020B0604020202020204" pitchFamily="34" charset="0"/>
            </a:endParaRPr>
          </a:p>
          <a:p>
            <a:endParaRPr lang="en-GB" sz="2400" b="1"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As a class discuss if there is anything that happens at your school that you think is wrong and that you would like to change. You could talk about things like</a:t>
            </a:r>
            <a:r>
              <a:rPr lang="en-GB" sz="2400" dirty="0" smtClean="0">
                <a:latin typeface="Arial" panose="020B0604020202020204" pitchFamily="34" charset="0"/>
                <a:cs typeface="Arial" panose="020B0604020202020204" pitchFamily="34" charset="0"/>
              </a:rPr>
              <a:t>:</a:t>
            </a:r>
          </a:p>
          <a:p>
            <a:endParaRPr lang="en-GB" sz="2400" dirty="0" smtClean="0">
              <a:latin typeface="Arial" panose="020B0604020202020204" pitchFamily="34" charset="0"/>
              <a:cs typeface="Arial" panose="020B0604020202020204" pitchFamily="34" charset="0"/>
            </a:endParaRPr>
          </a:p>
          <a:p>
            <a:pPr marL="285750" indent="-285750">
              <a:buFontTx/>
              <a:buChar char="-"/>
            </a:pPr>
            <a:r>
              <a:rPr lang="en-GB" sz="2400" dirty="0" smtClean="0">
                <a:latin typeface="Arial" panose="020B0604020202020204" pitchFamily="34" charset="0"/>
                <a:cs typeface="Arial" panose="020B0604020202020204" pitchFamily="34" charset="0"/>
              </a:rPr>
              <a:t>Is there litter in the playground?</a:t>
            </a:r>
          </a:p>
          <a:p>
            <a:pPr marL="285750" indent="-285750">
              <a:buFontTx/>
              <a:buChar char="-"/>
            </a:pPr>
            <a:r>
              <a:rPr lang="en-GB" sz="2400" dirty="0" smtClean="0">
                <a:latin typeface="Arial" panose="020B0604020202020204" pitchFamily="34" charset="0"/>
                <a:cs typeface="Arial" panose="020B0604020202020204" pitchFamily="34" charset="0"/>
              </a:rPr>
              <a:t>Are people sometimes not kind to each other?</a:t>
            </a:r>
          </a:p>
          <a:p>
            <a:pPr marL="285750" indent="-285750">
              <a:buFontTx/>
              <a:buChar char="-"/>
            </a:pPr>
            <a:r>
              <a:rPr lang="en-GB" sz="2400" dirty="0" smtClean="0">
                <a:latin typeface="Arial" panose="020B0604020202020204" pitchFamily="34" charset="0"/>
                <a:cs typeface="Arial" panose="020B0604020202020204" pitchFamily="34" charset="0"/>
              </a:rPr>
              <a:t>Like the children at Blue Coat School, do you not think you get enough free time?</a:t>
            </a: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Do you think that any of these problems can be changed? If so, what do you think the solution is to the problem? Have a discussion about how you would solve the problem if you were in charge of the school.</a:t>
            </a: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101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500" y="1028343"/>
            <a:ext cx="11303000" cy="489364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Once you have decided on your topic you should discuss how you could get your point of view across by making a placard or banner. Like in the photographs, your sign should only contain a few words and some simple images so you need to think carefully about how you express your opinions. You could think about what words David Jacques chose to use in his artwork and what message he was trying to get across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Think of a slogan to go on your work. It should be short, catchy and make it clear to anyone who looks at is what it is you are concerned about and how you think it should be changed.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Think of an image or symbol that will also make it clear to anyone who sees it what the point is your trying to get across.</a:t>
            </a:r>
            <a:endParaRPr lang="en-GB" sz="2400" dirty="0"/>
          </a:p>
        </p:txBody>
      </p:sp>
    </p:spTree>
    <p:extLst>
      <p:ext uri="{BB962C8B-B14F-4D97-AF65-F5344CB8AC3E}">
        <p14:creationId xmlns:p14="http://schemas.microsoft.com/office/powerpoint/2010/main" val="298708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540500" y="292098"/>
            <a:ext cx="5461000" cy="6578601"/>
          </a:xfrm>
        </p:spPr>
        <p:txBody>
          <a:bodyPr>
            <a:normAutofit/>
          </a:bodyPr>
          <a:lstStyle/>
          <a:p>
            <a:pPr marL="0" indent="0">
              <a:buNone/>
            </a:pPr>
            <a:r>
              <a:rPr lang="en-GB" b="1" dirty="0">
                <a:latin typeface="Arial" panose="020B0604020202020204" pitchFamily="34" charset="0"/>
                <a:cs typeface="Arial" panose="020B0604020202020204" pitchFamily="34" charset="0"/>
              </a:rPr>
              <a:t>David Jacques – Robert </a:t>
            </a:r>
            <a:r>
              <a:rPr lang="en-GB" b="1" dirty="0" err="1">
                <a:latin typeface="Arial" panose="020B0604020202020204" pitchFamily="34" charset="0"/>
                <a:cs typeface="Arial" panose="020B0604020202020204" pitchFamily="34" charset="0"/>
              </a:rPr>
              <a:t>Tressell</a:t>
            </a:r>
            <a:r>
              <a:rPr lang="en-GB" b="1" dirty="0">
                <a:latin typeface="Arial" panose="020B0604020202020204" pitchFamily="34" charset="0"/>
                <a:cs typeface="Arial" panose="020B0604020202020204" pitchFamily="34" charset="0"/>
              </a:rPr>
              <a:t> Banner</a:t>
            </a:r>
          </a:p>
          <a:p>
            <a:pPr marL="0" indent="0">
              <a:buNone/>
            </a:pPr>
            <a:r>
              <a:rPr lang="en-GB" sz="2400" dirty="0" smtClean="0">
                <a:latin typeface="Arial" panose="020B0604020202020204" pitchFamily="34" charset="0"/>
                <a:cs typeface="Arial" panose="020B0604020202020204" pitchFamily="34" charset="0"/>
              </a:rPr>
              <a:t>Robert </a:t>
            </a:r>
            <a:r>
              <a:rPr lang="en-GB" sz="2400" dirty="0" err="1" smtClean="0">
                <a:latin typeface="Arial" panose="020B0604020202020204" pitchFamily="34" charset="0"/>
                <a:cs typeface="Arial" panose="020B0604020202020204" pitchFamily="34" charset="0"/>
              </a:rPr>
              <a:t>Tressell</a:t>
            </a:r>
            <a:r>
              <a:rPr lang="en-GB" sz="2400" dirty="0" smtClean="0">
                <a:latin typeface="Arial" panose="020B0604020202020204" pitchFamily="34" charset="0"/>
                <a:cs typeface="Arial" panose="020B0604020202020204" pitchFamily="34" charset="0"/>
              </a:rPr>
              <a:t> was the author of </a:t>
            </a:r>
            <a:r>
              <a:rPr lang="en-GB" sz="2400" i="1" dirty="0" smtClean="0">
                <a:latin typeface="Arial" panose="020B0604020202020204" pitchFamily="34" charset="0"/>
                <a:cs typeface="Arial" panose="020B0604020202020204" pitchFamily="34" charset="0"/>
              </a:rPr>
              <a:t>The Ragged Trouser Philanthropist.</a:t>
            </a:r>
          </a:p>
          <a:p>
            <a:pPr marL="0" indent="0">
              <a:buNone/>
            </a:pPr>
            <a:r>
              <a:rPr lang="en-GB" sz="2400" dirty="0" smtClean="0">
                <a:latin typeface="Arial" panose="020B0604020202020204" pitchFamily="34" charset="0"/>
                <a:cs typeface="Arial" panose="020B0604020202020204" pitchFamily="34" charset="0"/>
              </a:rPr>
              <a:t>It was a very political book and explored the idea that lots of people work </a:t>
            </a:r>
            <a:r>
              <a:rPr lang="en-GB" sz="2400" dirty="0" smtClean="0">
                <a:latin typeface="Arial" panose="020B0604020202020204" pitchFamily="34" charset="0"/>
                <a:cs typeface="Arial" panose="020B0604020202020204" pitchFamily="34" charset="0"/>
              </a:rPr>
              <a:t>hard </a:t>
            </a:r>
            <a:r>
              <a:rPr lang="en-GB" sz="2400" dirty="0" smtClean="0">
                <a:latin typeface="Arial" panose="020B0604020202020204" pitchFamily="34" charset="0"/>
                <a:cs typeface="Arial" panose="020B0604020202020204" pitchFamily="34" charset="0"/>
              </a:rPr>
              <a:t>for </a:t>
            </a:r>
            <a:r>
              <a:rPr lang="en-GB" sz="2400" dirty="0" smtClean="0">
                <a:latin typeface="Arial" panose="020B0604020202020204" pitchFamily="34" charset="0"/>
                <a:cs typeface="Arial" panose="020B0604020202020204" pitchFamily="34" charset="0"/>
              </a:rPr>
              <a:t>not much money </a:t>
            </a:r>
            <a:r>
              <a:rPr lang="en-GB" sz="2400" dirty="0" smtClean="0">
                <a:latin typeface="Arial" panose="020B0604020202020204" pitchFamily="34" charset="0"/>
                <a:cs typeface="Arial" panose="020B0604020202020204" pitchFamily="34" charset="0"/>
              </a:rPr>
              <a:t>whilst a small group of people have lots of money but don’t have to work. </a:t>
            </a:r>
          </a:p>
          <a:p>
            <a:pPr marL="0" indent="0">
              <a:buNone/>
            </a:pPr>
            <a:r>
              <a:rPr lang="en-GB" sz="2400" dirty="0" smtClean="0">
                <a:latin typeface="Arial" panose="020B0604020202020204" pitchFamily="34" charset="0"/>
                <a:cs typeface="Arial" panose="020B0604020202020204" pitchFamily="34" charset="0"/>
              </a:rPr>
              <a:t>The book talks about how this idea is unfair and David Jacques artwork uses the title of one of the books chapters ‘The Great Money Trick.’</a:t>
            </a:r>
          </a:p>
          <a:p>
            <a:pPr marL="0" indent="0">
              <a:buNone/>
            </a:pPr>
            <a:r>
              <a:rPr lang="en-GB" sz="2400" dirty="0" smtClean="0">
                <a:latin typeface="Arial" panose="020B0604020202020204" pitchFamily="34" charset="0"/>
                <a:cs typeface="Arial" panose="020B0604020202020204" pitchFamily="34" charset="0"/>
              </a:rPr>
              <a:t>This huge banner by Jacques celebrated this book. By choosing to make </a:t>
            </a:r>
            <a:r>
              <a:rPr lang="en-GB" sz="2400" dirty="0" smtClean="0">
                <a:latin typeface="Arial" panose="020B0604020202020204" pitchFamily="34" charset="0"/>
                <a:cs typeface="Arial" panose="020B0604020202020204" pitchFamily="34" charset="0"/>
              </a:rPr>
              <a:t>a </a:t>
            </a:r>
            <a:r>
              <a:rPr lang="en-GB" sz="2400" dirty="0" smtClean="0">
                <a:latin typeface="Arial" panose="020B0604020202020204" pitchFamily="34" charset="0"/>
                <a:cs typeface="Arial" panose="020B0604020202020204" pitchFamily="34" charset="0"/>
              </a:rPr>
              <a:t>banner the artist is making us think of people protesting.</a:t>
            </a:r>
          </a:p>
          <a:p>
            <a:pPr marL="0" indent="0">
              <a:buNone/>
            </a:pPr>
            <a:endParaRPr lang="en-GB" dirty="0" smtClean="0"/>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7890" t="6907" r="38443" b="23123"/>
          <a:stretch/>
        </p:blipFill>
        <p:spPr>
          <a:xfrm>
            <a:off x="101599" y="126999"/>
            <a:ext cx="6268021" cy="6578601"/>
          </a:xfrm>
          <a:prstGeom prst="rect">
            <a:avLst/>
          </a:prstGeom>
        </p:spPr>
      </p:pic>
    </p:spTree>
    <p:extLst>
      <p:ext uri="{BB962C8B-B14F-4D97-AF65-F5344CB8AC3E}">
        <p14:creationId xmlns:p14="http://schemas.microsoft.com/office/powerpoint/2010/main" val="3743368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23" y="241300"/>
            <a:ext cx="11912955" cy="4229099"/>
          </a:xfrm>
        </p:spPr>
      </p:pic>
      <p:sp>
        <p:nvSpPr>
          <p:cNvPr id="5" name="TextBox 4"/>
          <p:cNvSpPr txBox="1"/>
          <p:nvPr/>
        </p:nvSpPr>
        <p:spPr>
          <a:xfrm>
            <a:off x="914400" y="4902200"/>
            <a:ext cx="8039100"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David Jacques – Robert </a:t>
            </a:r>
            <a:r>
              <a:rPr lang="en-GB" sz="2800" dirty="0" err="1" smtClean="0">
                <a:latin typeface="Arial" panose="020B0604020202020204" pitchFamily="34" charset="0"/>
                <a:cs typeface="Arial" panose="020B0604020202020204" pitchFamily="34" charset="0"/>
              </a:rPr>
              <a:t>Tressell</a:t>
            </a:r>
            <a:r>
              <a:rPr lang="en-GB" sz="2800" dirty="0" smtClean="0">
                <a:latin typeface="Arial" panose="020B0604020202020204" pitchFamily="34" charset="0"/>
                <a:cs typeface="Arial" panose="020B0604020202020204" pitchFamily="34" charset="0"/>
              </a:rPr>
              <a:t> Banner</a:t>
            </a:r>
          </a:p>
          <a:p>
            <a:r>
              <a:rPr lang="en-GB" sz="2800" dirty="0" smtClean="0">
                <a:latin typeface="Arial" panose="020B0604020202020204" pitchFamily="34" charset="0"/>
                <a:cs typeface="Arial" panose="020B0604020202020204" pitchFamily="34" charset="0"/>
              </a:rPr>
              <a:t>2011</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03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352425"/>
            <a:ext cx="10515600" cy="4351338"/>
          </a:xfrm>
        </p:spPr>
        <p:txBody>
          <a:bodyPr/>
          <a:lstStyle/>
          <a:p>
            <a:pPr marL="0" indent="0">
              <a:buNone/>
            </a:pPr>
            <a:r>
              <a:rPr lang="en-GB" u="sng" dirty="0" smtClean="0">
                <a:latin typeface="Arial" panose="020B0604020202020204" pitchFamily="34" charset="0"/>
                <a:cs typeface="Arial" panose="020B0604020202020204" pitchFamily="34" charset="0"/>
              </a:rPr>
              <a:t>Starter question</a:t>
            </a:r>
          </a:p>
          <a:p>
            <a:pPr marL="0" indent="0">
              <a:buNone/>
            </a:pPr>
            <a:endParaRPr lang="en-GB" u="sng" dirty="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	</a:t>
            </a:r>
            <a:r>
              <a:rPr lang="en-GB" sz="2400" i="1" dirty="0" smtClean="0">
                <a:latin typeface="Arial" panose="020B0604020202020204" pitchFamily="34" charset="0"/>
                <a:cs typeface="Arial" panose="020B0604020202020204" pitchFamily="34" charset="0"/>
              </a:rPr>
              <a:t>Do you know </a:t>
            </a:r>
            <a:r>
              <a:rPr lang="en-GB" sz="2400" i="1" dirty="0">
                <a:latin typeface="Arial" panose="020B0604020202020204" pitchFamily="34" charset="0"/>
                <a:cs typeface="Arial" panose="020B0604020202020204" pitchFamily="34" charset="0"/>
              </a:rPr>
              <a:t>w</a:t>
            </a:r>
            <a:r>
              <a:rPr lang="en-GB" sz="2400" i="1" dirty="0" smtClean="0">
                <a:latin typeface="Arial" panose="020B0604020202020204" pitchFamily="34" charset="0"/>
                <a:cs typeface="Arial" panose="020B0604020202020204" pitchFamily="34" charset="0"/>
              </a:rPr>
              <a:t>ho </a:t>
            </a:r>
            <a:r>
              <a:rPr lang="en-GB" sz="2400" i="1" dirty="0" smtClean="0">
                <a:latin typeface="Arial" panose="020B0604020202020204" pitchFamily="34" charset="0"/>
                <a:cs typeface="Arial" panose="020B0604020202020204" pitchFamily="34" charset="0"/>
              </a:rPr>
              <a:t>goes on strike?</a:t>
            </a:r>
            <a:endParaRPr lang="en-GB" sz="24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378" y="2184401"/>
            <a:ext cx="3462109" cy="35375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050" y="2184400"/>
            <a:ext cx="4514850" cy="353752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778"/>
          <a:stretch/>
        </p:blipFill>
        <p:spPr>
          <a:xfrm>
            <a:off x="8900464" y="2184399"/>
            <a:ext cx="3026353" cy="3537529"/>
          </a:xfrm>
          <a:prstGeom prst="rect">
            <a:avLst/>
          </a:prstGeom>
        </p:spPr>
      </p:pic>
    </p:spTree>
    <p:extLst>
      <p:ext uri="{BB962C8B-B14F-4D97-AF65-F5344CB8AC3E}">
        <p14:creationId xmlns:p14="http://schemas.microsoft.com/office/powerpoint/2010/main" val="163191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 result for 1985 strike liverpool Y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0"/>
            <a:ext cx="4784725" cy="70571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21300" y="546100"/>
            <a:ext cx="6223000" cy="526297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When the children protested in 1985 many of them carried placards, signs or banners that showed people what they were protesting about. </a:t>
            </a:r>
          </a:p>
          <a:p>
            <a:r>
              <a:rPr lang="en-GB" sz="2400" dirty="0" smtClean="0">
                <a:latin typeface="Arial" panose="020B0604020202020204" pitchFamily="34" charset="0"/>
                <a:cs typeface="Arial" panose="020B0604020202020204" pitchFamily="34" charset="0"/>
              </a:rPr>
              <a:t>At Blue Coat School the children would have carried a large banner on St Georges Day to show that they were proud to attend the school.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These visual tools can be very powerful as they show people what your opinions are about things, what is important to you and that you are prepared to work hard to make changes.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34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0"/>
            <a:ext cx="11036300" cy="6858000"/>
          </a:xfrm>
          <a:prstGeom prst="rect">
            <a:avLst/>
          </a:prstGeom>
        </p:spPr>
      </p:pic>
    </p:spTree>
    <p:extLst>
      <p:ext uri="{BB962C8B-B14F-4D97-AF65-F5344CB8AC3E}">
        <p14:creationId xmlns:p14="http://schemas.microsoft.com/office/powerpoint/2010/main" val="450555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300" y="-139700"/>
            <a:ext cx="4906800" cy="7189963"/>
          </a:xfrm>
          <a:prstGeom prst="rect">
            <a:avLst/>
          </a:prstGeom>
        </p:spPr>
      </p:pic>
      <p:pic>
        <p:nvPicPr>
          <p:cNvPr id="2054" name="Picture 6" descr="Image result for 1985 strike liverpool Y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975" y="-73278"/>
            <a:ext cx="4784725" cy="705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7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You suddenly saw that things could be changed’ … the teenage strik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n>
                <a:solidFill>
                  <a:schemeClr val="tx1"/>
                </a:solidFill>
              </a:ln>
            </a:endParaRPr>
          </a:p>
        </p:txBody>
      </p:sp>
      <p:sp>
        <p:nvSpPr>
          <p:cNvPr id="6" name="AutoShape 6" descr="10,000 children protest against the Thatcher government’s policy in 198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5" y="7937"/>
            <a:ext cx="11531600" cy="6918960"/>
          </a:xfrm>
          <a:prstGeom prst="rect">
            <a:avLst/>
          </a:prstGeom>
        </p:spPr>
      </p:pic>
    </p:spTree>
    <p:extLst>
      <p:ext uri="{BB962C8B-B14F-4D97-AF65-F5344CB8AC3E}">
        <p14:creationId xmlns:p14="http://schemas.microsoft.com/office/powerpoint/2010/main" val="1698669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322" y="1867937"/>
            <a:ext cx="11049000" cy="2677656"/>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After looking at the photographs talk about and answer the following questions.</a:t>
            </a:r>
          </a:p>
          <a:p>
            <a:endParaRPr lang="en-GB" sz="2400" dirty="0">
              <a:latin typeface="Arial" panose="020B0604020202020204" pitchFamily="34" charset="0"/>
              <a:cs typeface="Arial" panose="020B0604020202020204" pitchFamily="34" charset="0"/>
            </a:endParaRPr>
          </a:p>
          <a:p>
            <a:pPr marL="342900" indent="-342900">
              <a:buAutoNum type="arabicPeriod"/>
            </a:pPr>
            <a:r>
              <a:rPr lang="en-GB" sz="2400" dirty="0" smtClean="0">
                <a:latin typeface="Arial" panose="020B0604020202020204" pitchFamily="34" charset="0"/>
                <a:cs typeface="Arial" panose="020B0604020202020204" pitchFamily="34" charset="0"/>
              </a:rPr>
              <a:t>Why did the children feel like they needed to go on strike?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2. Do you think adults listen to the views of children enough?</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3. Why do you think this might be?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88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288925"/>
            <a:ext cx="10515600" cy="4351338"/>
          </a:xfrm>
        </p:spPr>
        <p:txBody>
          <a:bodyPr/>
          <a:lstStyle/>
          <a:p>
            <a:pPr marL="0" indent="0">
              <a:buNone/>
            </a:pPr>
            <a:r>
              <a:rPr lang="en-GB" sz="2400" b="1" u="sng" dirty="0" smtClean="0">
                <a:latin typeface="Arial" panose="020B0604020202020204" pitchFamily="34" charset="0"/>
                <a:cs typeface="Arial" panose="020B0604020202020204" pitchFamily="34" charset="0"/>
              </a:rPr>
              <a:t>End question</a:t>
            </a:r>
          </a:p>
          <a:p>
            <a:pPr marL="0" indent="0">
              <a:buNone/>
            </a:pPr>
            <a:endParaRPr lang="en-GB" sz="2400" u="sng"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			</a:t>
            </a:r>
            <a:r>
              <a:rPr lang="en-GB" sz="2400" i="1" dirty="0" smtClean="0">
                <a:latin typeface="Arial" panose="020B0604020202020204" pitchFamily="34" charset="0"/>
                <a:cs typeface="Arial" panose="020B0604020202020204" pitchFamily="34" charset="0"/>
              </a:rPr>
              <a:t>What is a protest?</a:t>
            </a:r>
          </a:p>
          <a:p>
            <a:pPr marL="0" indent="0">
              <a:buNone/>
            </a:pPr>
            <a:r>
              <a:rPr lang="en-GB" i="1" dirty="0">
                <a:latin typeface="Arial" panose="020B0604020202020204" pitchFamily="34" charset="0"/>
                <a:cs typeface="Arial" panose="020B0604020202020204" pitchFamily="34" charset="0"/>
              </a:rPr>
              <a:t>	</a:t>
            </a:r>
            <a:r>
              <a:rPr lang="en-GB" i="1"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48" r="9483" b="11288"/>
          <a:stretch/>
        </p:blipFill>
        <p:spPr>
          <a:xfrm>
            <a:off x="177799" y="2247900"/>
            <a:ext cx="3810001" cy="41402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765" r="65555" b="33704"/>
          <a:stretch/>
        </p:blipFill>
        <p:spPr>
          <a:xfrm>
            <a:off x="4095750" y="2235994"/>
            <a:ext cx="3568700" cy="415210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487" t="47778" r="59820" b="8148"/>
          <a:stretch/>
        </p:blipFill>
        <p:spPr>
          <a:xfrm>
            <a:off x="7772399" y="2247900"/>
            <a:ext cx="4216401" cy="4140200"/>
          </a:xfrm>
          <a:prstGeom prst="rect">
            <a:avLst/>
          </a:prstGeom>
        </p:spPr>
      </p:pic>
    </p:spTree>
    <p:extLst>
      <p:ext uri="{BB962C8B-B14F-4D97-AF65-F5344CB8AC3E}">
        <p14:creationId xmlns:p14="http://schemas.microsoft.com/office/powerpoint/2010/main" val="3934969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288925"/>
            <a:ext cx="10515600" cy="4351338"/>
          </a:xfrm>
        </p:spPr>
        <p:txBody>
          <a:bodyPr>
            <a:normAutofit/>
          </a:bodyPr>
          <a:lstStyle/>
          <a:p>
            <a:pPr marL="0" indent="0">
              <a:buNone/>
            </a:pPr>
            <a:r>
              <a:rPr lang="en-GB" sz="2400" b="1" u="sng" dirty="0" smtClean="0">
                <a:latin typeface="Arial" panose="020B0604020202020204" pitchFamily="34" charset="0"/>
                <a:cs typeface="Arial" panose="020B0604020202020204" pitchFamily="34" charset="0"/>
              </a:rPr>
              <a:t>End </a:t>
            </a:r>
            <a:r>
              <a:rPr lang="en-GB" sz="2400" b="1" u="sng" dirty="0" smtClean="0">
                <a:latin typeface="Arial" panose="020B0604020202020204" pitchFamily="34" charset="0"/>
                <a:cs typeface="Arial" panose="020B0604020202020204" pitchFamily="34" charset="0"/>
              </a:rPr>
              <a:t>question</a:t>
            </a:r>
          </a:p>
          <a:p>
            <a:pPr marL="0" indent="0">
              <a:buNone/>
            </a:pPr>
            <a:r>
              <a:rPr lang="en-GB" sz="2400" i="1" dirty="0">
                <a:latin typeface="Arial" panose="020B0604020202020204" pitchFamily="34" charset="0"/>
                <a:cs typeface="Arial" panose="020B0604020202020204" pitchFamily="34" charset="0"/>
              </a:rPr>
              <a:t>	</a:t>
            </a:r>
            <a:r>
              <a:rPr lang="en-GB" sz="2400" i="1" dirty="0" smtClean="0">
                <a:latin typeface="Arial" panose="020B0604020202020204" pitchFamily="34" charset="0"/>
                <a:cs typeface="Arial" panose="020B0604020202020204" pitchFamily="34" charset="0"/>
              </a:rPr>
              <a:t>What does it mean when people talk about ‘their rights?’</a:t>
            </a:r>
            <a:r>
              <a:rPr lang="en-GB" sz="2400" i="1" dirty="0">
                <a:latin typeface="Arial" panose="020B0604020202020204" pitchFamily="34" charset="0"/>
                <a:cs typeface="Arial" panose="020B0604020202020204" pitchFamily="34" charset="0"/>
              </a:rPr>
              <a:t>	</a:t>
            </a:r>
            <a:endParaRPr lang="en-GB" sz="2400" i="1" dirty="0" smtClean="0">
              <a:latin typeface="Arial" panose="020B0604020202020204" pitchFamily="34" charset="0"/>
              <a:cs typeface="Arial" panose="020B0604020202020204" pitchFamily="34" charset="0"/>
            </a:endParaRPr>
          </a:p>
          <a:p>
            <a:pPr marL="0" indent="0">
              <a:buNone/>
            </a:pPr>
            <a:r>
              <a:rPr lang="en-GB" sz="2400" i="1" dirty="0" smtClean="0">
                <a:latin typeface="Arial" panose="020B0604020202020204" pitchFamily="34" charset="0"/>
                <a:cs typeface="Arial" panose="020B0604020202020204" pitchFamily="34" charset="0"/>
              </a:rPr>
              <a:t>	What does it mean when people talk about ‘their 	responsibilities?’	</a:t>
            </a:r>
            <a:endParaRPr lang="en-GB"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248" r="9483" b="11288"/>
          <a:stretch/>
        </p:blipFill>
        <p:spPr>
          <a:xfrm>
            <a:off x="177799" y="2247900"/>
            <a:ext cx="3810001" cy="41402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765" r="65555" b="33704"/>
          <a:stretch/>
        </p:blipFill>
        <p:spPr>
          <a:xfrm>
            <a:off x="4095750" y="2235994"/>
            <a:ext cx="3568700" cy="415210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487" t="47778" r="59820" b="8148"/>
          <a:stretch/>
        </p:blipFill>
        <p:spPr>
          <a:xfrm>
            <a:off x="7772399" y="2247900"/>
            <a:ext cx="4216401" cy="4140200"/>
          </a:xfrm>
          <a:prstGeom prst="rect">
            <a:avLst/>
          </a:prstGeom>
        </p:spPr>
      </p:pic>
    </p:spTree>
    <p:extLst>
      <p:ext uri="{BB962C8B-B14F-4D97-AF65-F5344CB8AC3E}">
        <p14:creationId xmlns:p14="http://schemas.microsoft.com/office/powerpoint/2010/main" val="2664762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 y="0"/>
            <a:ext cx="11849100" cy="6858000"/>
          </a:xfrm>
        </p:spPr>
        <p:txBody>
          <a:bodyPr>
            <a:normAutofit lnSpcReduction="10000"/>
          </a:bodyPr>
          <a:lstStyle/>
          <a:p>
            <a:pPr marL="0" indent="0">
              <a:buNone/>
            </a:pPr>
            <a:r>
              <a:rPr lang="en-GB" sz="2400" dirty="0" smtClean="0">
                <a:latin typeface="Arial" panose="020B0604020202020204" pitchFamily="34" charset="0"/>
                <a:cs typeface="Arial" panose="020B0604020202020204" pitchFamily="34" charset="0"/>
              </a:rPr>
              <a:t>Did you get these answers</a:t>
            </a:r>
            <a:r>
              <a:rPr lang="en-GB" sz="2400" dirty="0" smtClean="0">
                <a:latin typeface="Arial" panose="020B0604020202020204" pitchFamily="34" charset="0"/>
                <a:cs typeface="Arial" panose="020B0604020202020204" pitchFamily="34" charset="0"/>
              </a:rPr>
              <a:t>?</a:t>
            </a:r>
          </a:p>
          <a:p>
            <a:pPr marL="0" indent="0">
              <a:buNone/>
            </a:pPr>
            <a:endParaRPr lang="en-GB" sz="2400" dirty="0" smtClean="0">
              <a:latin typeface="Arial" panose="020B0604020202020204" pitchFamily="34" charset="0"/>
              <a:cs typeface="Arial" panose="020B0604020202020204" pitchFamily="34" charset="0"/>
            </a:endParaRPr>
          </a:p>
          <a:p>
            <a:pPr>
              <a:buFontTx/>
              <a:buChar char="-"/>
            </a:pPr>
            <a:r>
              <a:rPr lang="en-GB" sz="2400" dirty="0" smtClean="0">
                <a:latin typeface="Arial" panose="020B0604020202020204" pitchFamily="34" charset="0"/>
                <a:cs typeface="Arial" panose="020B0604020202020204" pitchFamily="34" charset="0"/>
              </a:rPr>
              <a:t>Miners</a:t>
            </a:r>
          </a:p>
          <a:p>
            <a:pPr marL="0" indent="0">
              <a:buNone/>
            </a:pPr>
            <a:r>
              <a:rPr lang="en-GB" sz="2400" dirty="0" smtClean="0">
                <a:latin typeface="Arial" panose="020B0604020202020204" pitchFamily="34" charset="0"/>
                <a:cs typeface="Arial" panose="020B0604020202020204" pitchFamily="34" charset="0"/>
              </a:rPr>
              <a:t>	Miners went on strike because they were worried about the places they </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worked being closed down and loosing their jobs.</a:t>
            </a:r>
          </a:p>
          <a:p>
            <a:pPr>
              <a:buFontTx/>
              <a:buChar char="-"/>
            </a:pPr>
            <a:r>
              <a:rPr lang="en-GB" sz="2400" dirty="0" smtClean="0">
                <a:latin typeface="Arial" panose="020B0604020202020204" pitchFamily="34" charset="0"/>
                <a:cs typeface="Arial" panose="020B0604020202020204" pitchFamily="34" charset="0"/>
              </a:rPr>
              <a:t>Doctors and Nurses</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Doctors and nurses have been on strike because they work very long</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hours and don’t paid a lot of money</a:t>
            </a:r>
          </a:p>
          <a:p>
            <a:pPr>
              <a:buFontTx/>
              <a:buChar char="-"/>
            </a:pPr>
            <a:r>
              <a:rPr lang="en-GB" sz="2400" dirty="0" smtClean="0">
                <a:latin typeface="Arial" panose="020B0604020202020204" pitchFamily="34" charset="0"/>
                <a:cs typeface="Arial" panose="020B0604020202020204" pitchFamily="34" charset="0"/>
              </a:rPr>
              <a:t>Railway workers</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Railway workers have been on strike about people loosing their jobs and </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not getting paid a lot of money</a:t>
            </a:r>
          </a:p>
          <a:p>
            <a:pPr>
              <a:buFontTx/>
              <a:buChar char="-"/>
            </a:pPr>
            <a:r>
              <a:rPr lang="en-GB" sz="2400" dirty="0" smtClean="0">
                <a:latin typeface="Arial" panose="020B0604020202020204" pitchFamily="34" charset="0"/>
                <a:cs typeface="Arial" panose="020B0604020202020204" pitchFamily="34" charset="0"/>
              </a:rPr>
              <a:t>Teachers</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Teachers have been on strike because of their long working hours and </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loosing </a:t>
            </a:r>
            <a:r>
              <a:rPr lang="en-GB" sz="2400" dirty="0" smtClean="0">
                <a:latin typeface="Arial" panose="020B0604020202020204" pitchFamily="34" charset="0"/>
                <a:cs typeface="Arial" panose="020B0604020202020204" pitchFamily="34" charset="0"/>
              </a:rPr>
              <a:t>money</a:t>
            </a:r>
          </a:p>
          <a:p>
            <a:pPr marL="0" indent="0">
              <a:buNone/>
            </a:pPr>
            <a:endParaRPr lang="en-GB" sz="2400" dirty="0" smtClean="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Can you think of any more?</a:t>
            </a:r>
          </a:p>
          <a:p>
            <a:pPr>
              <a:buFontTx/>
              <a:buChar char="-"/>
            </a:pPr>
            <a:endParaRPr lang="en-GB" dirty="0"/>
          </a:p>
        </p:txBody>
      </p:sp>
    </p:spTree>
    <p:extLst>
      <p:ext uri="{BB962C8B-B14F-4D97-AF65-F5344CB8AC3E}">
        <p14:creationId xmlns:p14="http://schemas.microsoft.com/office/powerpoint/2010/main" val="415461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Class Charter</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992" y="0"/>
            <a:ext cx="4445769" cy="6858000"/>
          </a:xfrm>
          <a:prstGeom prst="rect">
            <a:avLst/>
          </a:prstGeom>
        </p:spPr>
      </p:pic>
      <p:sp>
        <p:nvSpPr>
          <p:cNvPr id="5" name="TextBox 4"/>
          <p:cNvSpPr txBox="1"/>
          <p:nvPr/>
        </p:nvSpPr>
        <p:spPr>
          <a:xfrm>
            <a:off x="4952090" y="243512"/>
            <a:ext cx="6540500" cy="6370975"/>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Class Charter</a:t>
            </a:r>
          </a:p>
          <a:p>
            <a:endParaRPr lang="en-GB" sz="2400" b="1"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During 2017, Bluecoat’s 300</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anniversary we have found lots of book that tell us more about the history of the building. One of the books we found have a list of rules for all people who were at the school from the Governors to the children.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Using these rules as a starting point and using the worksheets provided </a:t>
            </a:r>
            <a:r>
              <a:rPr lang="en-GB" sz="2400" dirty="0" smtClean="0">
                <a:latin typeface="Arial" panose="020B0604020202020204" pitchFamily="34" charset="0"/>
                <a:cs typeface="Arial" panose="020B0604020202020204" pitchFamily="34" charset="0"/>
              </a:rPr>
              <a:t>you </a:t>
            </a:r>
            <a:r>
              <a:rPr lang="en-GB" sz="2400" dirty="0" smtClean="0">
                <a:latin typeface="Arial" panose="020B0604020202020204" pitchFamily="34" charset="0"/>
                <a:cs typeface="Arial" panose="020B0604020202020204" pitchFamily="34" charset="0"/>
              </a:rPr>
              <a:t>will </a:t>
            </a:r>
            <a:r>
              <a:rPr lang="en-GB" sz="2400" dirty="0" smtClean="0">
                <a:latin typeface="Arial" panose="020B0604020202020204" pitchFamily="34" charset="0"/>
                <a:cs typeface="Arial" panose="020B0604020202020204" pitchFamily="34" charset="0"/>
              </a:rPr>
              <a:t>learn about the United Nations Rights of the Child and write </a:t>
            </a:r>
            <a:r>
              <a:rPr lang="en-GB" sz="2400" dirty="0" smtClean="0">
                <a:latin typeface="Arial" panose="020B0604020202020204" pitchFamily="34" charset="0"/>
                <a:cs typeface="Arial" panose="020B0604020202020204" pitchFamily="34" charset="0"/>
              </a:rPr>
              <a:t>your </a:t>
            </a:r>
            <a:r>
              <a:rPr lang="en-GB" sz="2400" dirty="0" smtClean="0">
                <a:latin typeface="Arial" panose="020B0604020202020204" pitchFamily="34" charset="0"/>
                <a:cs typeface="Arial" panose="020B0604020202020204" pitchFamily="34" charset="0"/>
              </a:rPr>
              <a:t>own </a:t>
            </a:r>
            <a:r>
              <a:rPr lang="en-GB" sz="2400" dirty="0" smtClean="0">
                <a:latin typeface="Arial" panose="020B0604020202020204" pitchFamily="34" charset="0"/>
                <a:cs typeface="Arial" panose="020B0604020202020204" pitchFamily="34" charset="0"/>
              </a:rPr>
              <a:t>class charter.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Then you can compare your rights </a:t>
            </a:r>
            <a:r>
              <a:rPr lang="en-GB" sz="2400" dirty="0" smtClean="0">
                <a:latin typeface="Arial" panose="020B0604020202020204" pitchFamily="34" charset="0"/>
                <a:cs typeface="Arial" panose="020B0604020202020204" pitchFamily="34" charset="0"/>
              </a:rPr>
              <a:t>to the ones that children had 300 years ago and see how the lives of children have </a:t>
            </a:r>
            <a:r>
              <a:rPr lang="en-GB" sz="2400" dirty="0" smtClean="0">
                <a:latin typeface="Arial" panose="020B0604020202020204" pitchFamily="34" charset="0"/>
                <a:cs typeface="Arial" panose="020B0604020202020204" pitchFamily="34" charset="0"/>
              </a:rPr>
              <a:t>changed.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37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nSpc>
                <a:spcPct val="120000"/>
              </a:lnSpc>
              <a:spcBef>
                <a:spcPts val="0"/>
              </a:spcBef>
              <a:buNone/>
            </a:pPr>
            <a:r>
              <a:rPr lang="en-GB" sz="2400" b="1" dirty="0" smtClean="0">
                <a:latin typeface="Arial" panose="020B0604020202020204" pitchFamily="34" charset="0"/>
                <a:cs typeface="Arial" panose="020B0604020202020204" pitchFamily="34" charset="0"/>
              </a:rPr>
              <a:t>THINK AND TALK ABOUT</a:t>
            </a:r>
          </a:p>
          <a:p>
            <a:pPr marL="0" indent="0">
              <a:lnSpc>
                <a:spcPct val="120000"/>
              </a:lnSpc>
              <a:spcBef>
                <a:spcPts val="0"/>
              </a:spcBef>
              <a:spcAft>
                <a:spcPts val="600"/>
              </a:spcAft>
              <a:buNone/>
            </a:pPr>
            <a:endParaRPr lang="en-GB" sz="2400" dirty="0" smtClean="0">
              <a:latin typeface="Arial" panose="020B0604020202020204" pitchFamily="34" charset="0"/>
              <a:cs typeface="Arial" panose="020B0604020202020204" pitchFamily="34" charset="0"/>
            </a:endParaRPr>
          </a:p>
          <a:p>
            <a:pPr marL="0" indent="0">
              <a:lnSpc>
                <a:spcPct val="120000"/>
              </a:lnSpc>
              <a:spcBef>
                <a:spcPts val="0"/>
              </a:spcBef>
              <a:spcAft>
                <a:spcPts val="600"/>
              </a:spcAft>
              <a:buNone/>
            </a:pPr>
            <a:r>
              <a:rPr lang="en-GB" sz="2400" dirty="0" smtClean="0">
                <a:latin typeface="Arial" panose="020B0604020202020204" pitchFamily="34" charset="0"/>
                <a:cs typeface="Arial" panose="020B0604020202020204" pitchFamily="34" charset="0"/>
              </a:rPr>
              <a:t>We know that when the children at Blue Coat School went on strike in 1803 the school governors decided that they should be given longer break times and to spend some of the donation money on new toys. Perhaps they realised that the children needed some more leisure time. </a:t>
            </a:r>
          </a:p>
          <a:p>
            <a:pPr marL="0" indent="0">
              <a:lnSpc>
                <a:spcPct val="120000"/>
              </a:lnSpc>
              <a:spcBef>
                <a:spcPts val="0"/>
              </a:spcBef>
              <a:spcAft>
                <a:spcPts val="600"/>
              </a:spcAft>
              <a:buNone/>
            </a:pPr>
            <a:endParaRPr lang="en-GB" sz="2400" dirty="0" smtClean="0">
              <a:latin typeface="Arial" panose="020B0604020202020204" pitchFamily="34" charset="0"/>
              <a:cs typeface="Arial" panose="020B0604020202020204" pitchFamily="34" charset="0"/>
            </a:endParaRPr>
          </a:p>
          <a:p>
            <a:pPr marL="0" indent="0">
              <a:lnSpc>
                <a:spcPct val="120000"/>
              </a:lnSpc>
              <a:spcBef>
                <a:spcPts val="0"/>
              </a:spcBef>
              <a:spcAft>
                <a:spcPts val="600"/>
              </a:spcAft>
              <a:buNone/>
            </a:pPr>
            <a:r>
              <a:rPr lang="en-GB" sz="2400" dirty="0" smtClean="0">
                <a:latin typeface="Arial" panose="020B0604020202020204" pitchFamily="34" charset="0"/>
                <a:cs typeface="Arial" panose="020B0604020202020204" pitchFamily="34" charset="0"/>
              </a:rPr>
              <a:t>You know that as children you have rights but that you also are responsible for your own behaviour.</a:t>
            </a:r>
          </a:p>
          <a:p>
            <a:pPr marL="0" indent="0">
              <a:lnSpc>
                <a:spcPct val="120000"/>
              </a:lnSpc>
              <a:spcBef>
                <a:spcPts val="0"/>
              </a:spcBef>
              <a:spcAft>
                <a:spcPts val="600"/>
              </a:spcAft>
              <a:buNone/>
            </a:pPr>
            <a:r>
              <a:rPr lang="en-GB" sz="2400" dirty="0" smtClean="0">
                <a:latin typeface="Arial" panose="020B0604020202020204" pitchFamily="34" charset="0"/>
                <a:cs typeface="Arial" panose="020B0604020202020204" pitchFamily="34" charset="0"/>
              </a:rPr>
              <a:t>How do you feel when you have something taken away from you when you have been naughty?</a:t>
            </a:r>
            <a:endParaRPr lang="en-GB" sz="2400" dirty="0">
              <a:latin typeface="Arial" panose="020B0604020202020204" pitchFamily="34" charset="0"/>
              <a:cs typeface="Arial" panose="020B0604020202020204" pitchFamily="34" charset="0"/>
            </a:endParaRPr>
          </a:p>
          <a:p>
            <a:pPr marL="0" indent="0">
              <a:lnSpc>
                <a:spcPct val="120000"/>
              </a:lnSpc>
              <a:spcBef>
                <a:spcPts val="0"/>
              </a:spcBef>
              <a:spcAft>
                <a:spcPts val="600"/>
              </a:spcAft>
              <a:buNone/>
            </a:pPr>
            <a:r>
              <a:rPr lang="en-GB" sz="2400" dirty="0" smtClean="0">
                <a:latin typeface="Arial" panose="020B0604020202020204" pitchFamily="34" charset="0"/>
                <a:cs typeface="Arial" panose="020B0604020202020204" pitchFamily="34" charset="0"/>
              </a:rPr>
              <a:t>Does </a:t>
            </a:r>
            <a:r>
              <a:rPr lang="en-GB" sz="2400" dirty="0" smtClean="0">
                <a:latin typeface="Arial" panose="020B0604020202020204" pitchFamily="34" charset="0"/>
                <a:cs typeface="Arial" panose="020B0604020202020204" pitchFamily="34" charset="0"/>
              </a:rPr>
              <a:t>having something taken away from you make you behave better next time?</a:t>
            </a:r>
            <a:endParaRPr lang="en-GB" sz="2400" dirty="0" smtClean="0">
              <a:latin typeface="Arial" panose="020B0604020202020204" pitchFamily="34" charset="0"/>
              <a:cs typeface="Arial" panose="020B0604020202020204" pitchFamily="34" charset="0"/>
            </a:endParaRPr>
          </a:p>
          <a:p>
            <a:pPr marL="0" indent="0">
              <a:lnSpc>
                <a:spcPct val="120000"/>
              </a:lnSpc>
              <a:spcBef>
                <a:spcPts val="0"/>
              </a:spcBef>
              <a:spcAft>
                <a:spcPts val="600"/>
              </a:spcAft>
              <a:buNone/>
            </a:pPr>
            <a:r>
              <a:rPr lang="en-GB" sz="2400" dirty="0" smtClean="0">
                <a:latin typeface="Arial" panose="020B0604020202020204" pitchFamily="34" charset="0"/>
                <a:cs typeface="Arial" panose="020B0604020202020204" pitchFamily="34" charset="0"/>
              </a:rPr>
              <a:t>What responsibilities do you think you have?</a:t>
            </a:r>
          </a:p>
        </p:txBody>
      </p:sp>
    </p:spTree>
    <p:extLst>
      <p:ext uri="{BB962C8B-B14F-4D97-AF65-F5344CB8AC3E}">
        <p14:creationId xmlns:p14="http://schemas.microsoft.com/office/powerpoint/2010/main" val="63851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00" y="533400"/>
            <a:ext cx="11874500" cy="6863417"/>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Extension Activity 1</a:t>
            </a:r>
          </a:p>
          <a:p>
            <a:endParaRPr lang="en-GB" sz="2400" b="1"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People can use persuasive writing to convince other people that what they think is right or that what someone else thinks is wrong.</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When you are doing a piece of persuasive writing you need to think about</a:t>
            </a:r>
            <a:r>
              <a:rPr lang="en-GB" sz="2400" dirty="0" smtClean="0">
                <a:latin typeface="Arial" panose="020B0604020202020204" pitchFamily="34" charset="0"/>
                <a:cs typeface="Arial" panose="020B0604020202020204" pitchFamily="34" charset="0"/>
              </a:rPr>
              <a:t>:</a:t>
            </a:r>
          </a:p>
          <a:p>
            <a:endParaRPr lang="en-GB" sz="2400" dirty="0" smtClean="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Purpose</a:t>
            </a:r>
          </a:p>
          <a:p>
            <a:r>
              <a:rPr lang="en-GB" sz="2400" dirty="0" smtClean="0">
                <a:latin typeface="Arial" panose="020B0604020202020204" pitchFamily="34" charset="0"/>
                <a:cs typeface="Arial" panose="020B0604020202020204" pitchFamily="34" charset="0"/>
              </a:rPr>
              <a:t>What are you trying to do? Make sure you think about what words you use very carefully to try and persuade people to your way of thinking. </a:t>
            </a:r>
            <a:endParaRPr lang="en-GB" sz="24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b="1" dirty="0" smtClean="0">
                <a:latin typeface="Arial" panose="020B0604020202020204" pitchFamily="34" charset="0"/>
                <a:cs typeface="Arial" panose="020B0604020202020204" pitchFamily="34" charset="0"/>
              </a:rPr>
              <a:t>Audience</a:t>
            </a:r>
            <a:endParaRPr lang="en-GB" sz="2400" b="1"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Who are you writing for</a:t>
            </a:r>
            <a:r>
              <a:rPr lang="en-GB" sz="2400" dirty="0" smtClean="0">
                <a:latin typeface="Arial" panose="020B0604020202020204" pitchFamily="34" charset="0"/>
                <a:cs typeface="Arial" panose="020B0604020202020204" pitchFamily="34" charset="0"/>
              </a:rPr>
              <a:t>?</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Key points</a:t>
            </a:r>
          </a:p>
          <a:p>
            <a:r>
              <a:rPr lang="en-GB" sz="2400" dirty="0" smtClean="0">
                <a:latin typeface="Arial" panose="020B0604020202020204" pitchFamily="34" charset="0"/>
                <a:cs typeface="Arial" panose="020B0604020202020204" pitchFamily="34" charset="0"/>
              </a:rPr>
              <a:t>What are the key points you are trying to make?</a:t>
            </a:r>
          </a:p>
          <a:p>
            <a:endParaRPr lang="en-GB" sz="2000"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99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832" y="506445"/>
            <a:ext cx="11087100" cy="661719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Look at the pictures of artworks that have been exhibited at Bluecoat over the last hundred years and choose the artwork that you like best. Write a short persuasive speech to try and explain to other members of your group or class why the artwork you have chosen is the best one. Once you have all finished read your argument out and see if you can persuade anyone to change their mind!</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Things </a:t>
            </a:r>
            <a:r>
              <a:rPr lang="en-GB" sz="2400" dirty="0" smtClean="0">
                <a:latin typeface="Arial" panose="020B0604020202020204" pitchFamily="34" charset="0"/>
                <a:cs typeface="Arial" panose="020B0604020202020204" pitchFamily="34" charset="0"/>
              </a:rPr>
              <a:t>you could write about:</a:t>
            </a:r>
          </a:p>
          <a:p>
            <a:endParaRPr lang="en-GB" sz="2400" dirty="0">
              <a:latin typeface="Arial" panose="020B0604020202020204" pitchFamily="34" charset="0"/>
              <a:cs typeface="Arial" panose="020B0604020202020204" pitchFamily="34" charset="0"/>
            </a:endParaRPr>
          </a:p>
          <a:p>
            <a:pPr marL="285750" indent="-285750">
              <a:buFontTx/>
              <a:buChar char="-"/>
            </a:pPr>
            <a:r>
              <a:rPr lang="en-GB" sz="2400" dirty="0" smtClean="0">
                <a:latin typeface="Arial" panose="020B0604020202020204" pitchFamily="34" charset="0"/>
                <a:cs typeface="Arial" panose="020B0604020202020204" pitchFamily="34" charset="0"/>
              </a:rPr>
              <a:t>What is the art work trying to tell us?</a:t>
            </a:r>
          </a:p>
          <a:p>
            <a:pPr marL="285750" indent="-285750">
              <a:buFontTx/>
              <a:buChar char="-"/>
            </a:pPr>
            <a:r>
              <a:rPr lang="en-GB" sz="2400" dirty="0" smtClean="0">
                <a:latin typeface="Arial" panose="020B0604020202020204" pitchFamily="34" charset="0"/>
                <a:cs typeface="Arial" panose="020B0604020202020204" pitchFamily="34" charset="0"/>
              </a:rPr>
              <a:t>Is the artwork fun?</a:t>
            </a:r>
          </a:p>
          <a:p>
            <a:pPr marL="285750" indent="-285750">
              <a:buFontTx/>
              <a:buChar char="-"/>
            </a:pPr>
            <a:r>
              <a:rPr lang="en-GB" sz="2400" dirty="0" smtClean="0">
                <a:latin typeface="Arial" panose="020B0604020202020204" pitchFamily="34" charset="0"/>
                <a:cs typeface="Arial" panose="020B0604020202020204" pitchFamily="34" charset="0"/>
              </a:rPr>
              <a:t>What materials does the artwork use?</a:t>
            </a:r>
          </a:p>
          <a:p>
            <a:pPr marL="285750" indent="-285750">
              <a:buFontTx/>
              <a:buChar char="-"/>
            </a:pPr>
            <a:r>
              <a:rPr lang="en-GB" sz="2400" dirty="0" smtClean="0">
                <a:latin typeface="Arial" panose="020B0604020202020204" pitchFamily="34" charset="0"/>
                <a:cs typeface="Arial" panose="020B0604020202020204" pitchFamily="34" charset="0"/>
              </a:rPr>
              <a:t>What colours does the artwork use?</a:t>
            </a:r>
          </a:p>
          <a:p>
            <a:pPr marL="285750" indent="-285750">
              <a:buFontTx/>
              <a:buChar char="-"/>
            </a:pPr>
            <a:r>
              <a:rPr lang="en-GB" sz="2400" dirty="0" smtClean="0">
                <a:latin typeface="Arial" panose="020B0604020202020204" pitchFamily="34" charset="0"/>
                <a:cs typeface="Arial" panose="020B0604020202020204" pitchFamily="34" charset="0"/>
              </a:rPr>
              <a:t>How does the artwork make you feel?</a:t>
            </a:r>
          </a:p>
          <a:p>
            <a:pPr marL="285750" indent="-285750">
              <a:buFontTx/>
              <a:buChar char="-"/>
            </a:pPr>
            <a:r>
              <a:rPr lang="en-GB" sz="2400" dirty="0" smtClean="0">
                <a:latin typeface="Arial" panose="020B0604020202020204" pitchFamily="34" charset="0"/>
                <a:cs typeface="Arial" panose="020B0604020202020204" pitchFamily="34" charset="0"/>
              </a:rPr>
              <a:t>Would you like to see this art work in a gallery?</a:t>
            </a:r>
            <a:endParaRPr lang="en-GB" sz="2400" dirty="0" smtClean="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pPr marL="285750" indent="-285750">
              <a:buFontTx/>
              <a:buChar char="-"/>
            </a:pPr>
            <a:endParaRPr lang="en-GB" dirty="0" smtClean="0"/>
          </a:p>
          <a:p>
            <a:pPr marL="285750" indent="-285750">
              <a:buFontTx/>
              <a:buChar char="-"/>
            </a:pPr>
            <a:endParaRPr lang="en-GB" dirty="0"/>
          </a:p>
        </p:txBody>
      </p:sp>
    </p:spTree>
    <p:extLst>
      <p:ext uri="{BB962C8B-B14F-4D97-AF65-F5344CB8AC3E}">
        <p14:creationId xmlns:p14="http://schemas.microsoft.com/office/powerpoint/2010/main" val="21546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50" r="13646"/>
          <a:stretch/>
        </p:blipFill>
        <p:spPr>
          <a:xfrm>
            <a:off x="120650" y="0"/>
            <a:ext cx="10071100" cy="6959600"/>
          </a:xfrm>
          <a:prstGeom prst="rect">
            <a:avLst/>
          </a:prstGeom>
        </p:spPr>
      </p:pic>
      <p:sp>
        <p:nvSpPr>
          <p:cNvPr id="5" name="Rectangle 4"/>
          <p:cNvSpPr/>
          <p:nvPr/>
        </p:nvSpPr>
        <p:spPr>
          <a:xfrm>
            <a:off x="10412445" y="161930"/>
            <a:ext cx="1612900" cy="2677656"/>
          </a:xfrm>
          <a:prstGeom prst="rect">
            <a:avLst/>
          </a:prstGeom>
        </p:spPr>
        <p:txBody>
          <a:bodyPr wrap="square">
            <a:spAutoFit/>
          </a:bodyPr>
          <a:lstStyle/>
          <a:p>
            <a:r>
              <a:rPr lang="en-GB" sz="2400" b="1" dirty="0">
                <a:latin typeface="Arial" panose="020B0604020202020204" pitchFamily="34" charset="0"/>
                <a:cs typeface="Arial" panose="020B0604020202020204" pitchFamily="34" charset="0"/>
              </a:rPr>
              <a:t>Edward Carter Preston</a:t>
            </a:r>
          </a:p>
          <a:p>
            <a:r>
              <a:rPr lang="en-GB" sz="2400" b="1" i="1" dirty="0" smtClean="0">
                <a:latin typeface="Arial" panose="020B0604020202020204" pitchFamily="34" charset="0"/>
                <a:cs typeface="Arial" panose="020B0604020202020204" pitchFamily="34" charset="0"/>
              </a:rPr>
              <a:t>View </a:t>
            </a:r>
            <a:r>
              <a:rPr lang="en-GB" sz="2400" b="1" i="1" dirty="0">
                <a:latin typeface="Arial" panose="020B0604020202020204" pitchFamily="34" charset="0"/>
                <a:cs typeface="Arial" panose="020B0604020202020204" pitchFamily="34" charset="0"/>
              </a:rPr>
              <a:t>from Bluecoat</a:t>
            </a:r>
          </a:p>
          <a:p>
            <a:r>
              <a:rPr lang="en-GB" sz="2400" b="1" dirty="0" smtClean="0">
                <a:latin typeface="Arial" panose="020B0604020202020204" pitchFamily="34" charset="0"/>
                <a:cs typeface="Arial" panose="020B0604020202020204" pitchFamily="34" charset="0"/>
              </a:rPr>
              <a:t>1909</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480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TotalTime>
  <Words>1033</Words>
  <Application>Microsoft Office PowerPoint</Application>
  <PresentationFormat>Widescreen</PresentationFormat>
  <Paragraphs>131</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Blue Coat School on Strike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Adrian Henri Heart 1966</vt:lpstr>
      <vt:lpstr>Simon and Tom Bloor New Possibilities in Familiar Situations 2017</vt:lpstr>
      <vt:lpstr>David Mabb Self Portrait as Angel of History</vt:lpstr>
      <vt:lpstr>Edward Carter Preston Plychrome Figure c.1918</vt:lpstr>
      <vt:lpstr>George Harris  Sandon Cabaret</vt:lpstr>
      <vt:lpstr>The Grantchester Potteries Wallpaper 2017</vt:lpstr>
      <vt:lpstr>Herbert Tyson Smith Mermaid c.1920s</vt:lpstr>
      <vt:lpstr>Jo Stockham Sugar c.1989 - 2017</vt:lpstr>
      <vt:lpstr>Julia Carter Preston Ceramics Various dates </vt:lpstr>
      <vt:lpstr>Larissa Sansour And they covered the sky until it was black 2017</vt:lpstr>
      <vt:lpstr>Roderick Bisson Building Ablaze in Church Alley 1941</vt:lpstr>
      <vt:lpstr>Unknown Artist Sandon Pool Party 20th century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Wilson</dc:creator>
  <cp:lastModifiedBy>Samantha Wilson</cp:lastModifiedBy>
  <cp:revision>44</cp:revision>
  <cp:lastPrinted>2017-05-09T08:21:34Z</cp:lastPrinted>
  <dcterms:created xsi:type="dcterms:W3CDTF">2017-04-25T13:18:00Z</dcterms:created>
  <dcterms:modified xsi:type="dcterms:W3CDTF">2018-03-21T10:27:15Z</dcterms:modified>
</cp:coreProperties>
</file>