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71" r:id="rId3"/>
    <p:sldId id="285" r:id="rId4"/>
    <p:sldId id="278" r:id="rId5"/>
    <p:sldId id="279" r:id="rId6"/>
    <p:sldId id="280" r:id="rId7"/>
    <p:sldId id="281" r:id="rId8"/>
    <p:sldId id="282" r:id="rId9"/>
    <p:sldId id="283" r:id="rId10"/>
    <p:sldId id="284" r:id="rId11"/>
    <p:sldId id="286" r:id="rId12"/>
    <p:sldId id="275" r:id="rId13"/>
    <p:sldId id="287" r:id="rId14"/>
    <p:sldId id="288" r:id="rId15"/>
    <p:sldId id="289" r:id="rId16"/>
    <p:sldId id="277"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p:cViewPr varScale="1">
        <p:scale>
          <a:sx n="89" d="100"/>
          <a:sy n="89" d="100"/>
        </p:scale>
        <p:origin x="200"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78EF063-709F-4009-8A6D-051C23827600}"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294361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8EF063-709F-4009-8A6D-051C23827600}"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889511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8EF063-709F-4009-8A6D-051C23827600}"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337705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8EF063-709F-4009-8A6D-051C23827600}"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297694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8EF063-709F-4009-8A6D-051C23827600}" type="datetimeFigureOut">
              <a:rPr lang="en-GB" smtClean="0"/>
              <a:t>11/06/2018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255708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8EF063-709F-4009-8A6D-051C23827600}" type="datetimeFigureOut">
              <a:rPr lang="en-GB" smtClean="0"/>
              <a:t>11/06/2018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209750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78EF063-709F-4009-8A6D-051C23827600}" type="datetimeFigureOut">
              <a:rPr lang="en-GB" smtClean="0"/>
              <a:t>11/06/2018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420532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8EF063-709F-4009-8A6D-051C23827600}" type="datetimeFigureOut">
              <a:rPr lang="en-GB" smtClean="0"/>
              <a:t>11/06/2018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20470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EF063-709F-4009-8A6D-051C23827600}" type="datetimeFigureOut">
              <a:rPr lang="en-GB" smtClean="0"/>
              <a:t>11/06/2018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3863260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8EF063-709F-4009-8A6D-051C23827600}" type="datetimeFigureOut">
              <a:rPr lang="en-GB" smtClean="0"/>
              <a:t>11/06/2018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164009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8EF063-709F-4009-8A6D-051C23827600}" type="datetimeFigureOut">
              <a:rPr lang="en-GB" smtClean="0"/>
              <a:t>11/06/2018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AAB973-0C57-4AB9-B051-EE1F4F3B3A35}" type="slidenum">
              <a:rPr lang="en-GB" smtClean="0"/>
              <a:t>‹#›</a:t>
            </a:fld>
            <a:endParaRPr lang="en-GB"/>
          </a:p>
        </p:txBody>
      </p:sp>
    </p:spTree>
    <p:extLst>
      <p:ext uri="{BB962C8B-B14F-4D97-AF65-F5344CB8AC3E}">
        <p14:creationId xmlns:p14="http://schemas.microsoft.com/office/powerpoint/2010/main" val="113256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EF063-709F-4009-8A6D-051C23827600}" type="datetimeFigureOut">
              <a:rPr lang="en-GB" smtClean="0"/>
              <a:t>11/06/2018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AB973-0C57-4AB9-B051-EE1F4F3B3A35}" type="slidenum">
              <a:rPr lang="en-GB" smtClean="0"/>
              <a:t>‹#›</a:t>
            </a:fld>
            <a:endParaRPr lang="en-GB"/>
          </a:p>
        </p:txBody>
      </p:sp>
    </p:spTree>
    <p:extLst>
      <p:ext uri="{BB962C8B-B14F-4D97-AF65-F5344CB8AC3E}">
        <p14:creationId xmlns:p14="http://schemas.microsoft.com/office/powerpoint/2010/main" val="13943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1062" y="428625"/>
            <a:ext cx="3443287" cy="6062663"/>
          </a:xfrm>
        </p:spPr>
        <p:txBody>
          <a:bodyPr/>
          <a:lstStyle/>
          <a:p>
            <a:pPr marL="0" indent="0" algn="ctr">
              <a:buNone/>
            </a:pPr>
            <a:r>
              <a:rPr lang="en-GB" sz="4400" b="1" dirty="0">
                <a:latin typeface="Arial" panose="020B0604020202020204" pitchFamily="34" charset="0"/>
                <a:cs typeface="Arial" panose="020B0604020202020204" pitchFamily="34" charset="0"/>
              </a:rPr>
              <a:t>Starter question</a:t>
            </a:r>
          </a:p>
          <a:p>
            <a:pPr marL="0" indent="0" algn="ctr">
              <a:buNone/>
            </a:pPr>
            <a:endParaRPr lang="en-GB" sz="2400" u="sng" dirty="0">
              <a:latin typeface="Arial" panose="020B0604020202020204" pitchFamily="34" charset="0"/>
              <a:cs typeface="Arial" panose="020B0604020202020204" pitchFamily="34" charset="0"/>
            </a:endParaRPr>
          </a:p>
          <a:p>
            <a:pPr marL="0" indent="0" algn="ctr">
              <a:buNone/>
            </a:pPr>
            <a:r>
              <a:rPr lang="en-GB" sz="2400" dirty="0">
                <a:latin typeface="Arial" panose="020B0604020202020204" pitchFamily="34" charset="0"/>
                <a:cs typeface="Arial" panose="020B0604020202020204" pitchFamily="34" charset="0"/>
              </a:rPr>
              <a:t>How do you think living through a war could affect a community?</a:t>
            </a:r>
          </a:p>
          <a:p>
            <a:pPr marL="0" indent="0" algn="ctr">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2849" cy="5413376"/>
          </a:xfrm>
          <a:prstGeom prst="rect">
            <a:avLst/>
          </a:prstGeom>
        </p:spPr>
      </p:pic>
      <p:sp>
        <p:nvSpPr>
          <p:cNvPr id="2" name="TextBox 1">
            <a:extLst>
              <a:ext uri="{FF2B5EF4-FFF2-40B4-BE49-F238E27FC236}">
                <a16:creationId xmlns:a16="http://schemas.microsoft.com/office/drawing/2014/main" id="{A03F4AE3-5225-1243-BE60-86DC74289547}"/>
              </a:ext>
            </a:extLst>
          </p:cNvPr>
          <p:cNvSpPr txBox="1"/>
          <p:nvPr/>
        </p:nvSpPr>
        <p:spPr>
          <a:xfrm>
            <a:off x="2305352" y="5972175"/>
            <a:ext cx="460267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Liverpool street damaged in the War</a:t>
            </a:r>
          </a:p>
        </p:txBody>
      </p:sp>
    </p:spTree>
    <p:extLst>
      <p:ext uri="{BB962C8B-B14F-4D97-AF65-F5344CB8AC3E}">
        <p14:creationId xmlns:p14="http://schemas.microsoft.com/office/powerpoint/2010/main" val="402498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382" t="5741" r="11853" b="4629"/>
          <a:stretch/>
        </p:blipFill>
        <p:spPr>
          <a:xfrm>
            <a:off x="0" y="0"/>
            <a:ext cx="8623300" cy="6858000"/>
          </a:xfrm>
          <a:prstGeom prst="rect">
            <a:avLst/>
          </a:prstGeom>
        </p:spPr>
      </p:pic>
      <p:sp>
        <p:nvSpPr>
          <p:cNvPr id="5" name="TextBox 4">
            <a:extLst>
              <a:ext uri="{FF2B5EF4-FFF2-40B4-BE49-F238E27FC236}">
                <a16:creationId xmlns:a16="http://schemas.microsoft.com/office/drawing/2014/main" id="{5E2A77EF-1530-ED4D-BFC2-E482CC61E289}"/>
              </a:ext>
            </a:extLst>
          </p:cNvPr>
          <p:cNvSpPr txBox="1"/>
          <p:nvPr/>
        </p:nvSpPr>
        <p:spPr>
          <a:xfrm>
            <a:off x="8901113" y="3509963"/>
            <a:ext cx="2286000" cy="255454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Bluecoat after the War, seen in the distance from Church Street. The bomb site on the left is now occupied by Primark</a:t>
            </a:r>
          </a:p>
        </p:txBody>
      </p:sp>
    </p:spTree>
    <p:extLst>
      <p:ext uri="{BB962C8B-B14F-4D97-AF65-F5344CB8AC3E}">
        <p14:creationId xmlns:p14="http://schemas.microsoft.com/office/powerpoint/2010/main" val="144992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2" y="436563"/>
            <a:ext cx="10515600" cy="1325563"/>
          </a:xfrm>
        </p:spPr>
        <p:txBody>
          <a:bodyPr>
            <a:normAutofit/>
          </a:bodyPr>
          <a:lstStyle/>
          <a:p>
            <a:r>
              <a:rPr lang="en-GB" b="1" dirty="0">
                <a:latin typeface="Arial" panose="020B0604020202020204" pitchFamily="34" charset="0"/>
                <a:cs typeface="Arial" panose="020B0604020202020204" pitchFamily="34" charset="0"/>
              </a:rPr>
              <a:t>Core Activity</a:t>
            </a:r>
          </a:p>
        </p:txBody>
      </p:sp>
      <p:sp>
        <p:nvSpPr>
          <p:cNvPr id="3" name="Content Placeholder 2"/>
          <p:cNvSpPr>
            <a:spLocks noGrp="1"/>
          </p:cNvSpPr>
          <p:nvPr>
            <p:ph idx="1"/>
          </p:nvPr>
        </p:nvSpPr>
        <p:spPr>
          <a:xfrm>
            <a:off x="1443037" y="1954212"/>
            <a:ext cx="9305925" cy="4351338"/>
          </a:xfrm>
        </p:spPr>
        <p:txBody>
          <a:bodyPr/>
          <a:lstStyle/>
          <a:p>
            <a:pPr marL="0" indent="0">
              <a:buNone/>
            </a:pPr>
            <a:r>
              <a:rPr lang="en-GB" sz="2400" dirty="0">
                <a:latin typeface="Arial" panose="020B0604020202020204" pitchFamily="34" charset="0"/>
                <a:cs typeface="Arial" panose="020B0604020202020204" pitchFamily="34" charset="0"/>
              </a:rPr>
              <a:t>We know what happened to Bluecoat during and after the War from photographs and other documentation. In this activity you will start your own research project looking at your own communities during The Second World War, writing a report on what happened to the area during the War, and how this impacted on what it is like today. </a:t>
            </a:r>
          </a:p>
          <a:p>
            <a:pPr marL="0" indent="0">
              <a:buNone/>
            </a:pPr>
            <a:endParaRPr lang="en-GB" dirty="0"/>
          </a:p>
        </p:txBody>
      </p:sp>
    </p:spTree>
    <p:extLst>
      <p:ext uri="{BB962C8B-B14F-4D97-AF65-F5344CB8AC3E}">
        <p14:creationId xmlns:p14="http://schemas.microsoft.com/office/powerpoint/2010/main" val="266266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 y="254000"/>
            <a:ext cx="11582400" cy="6413500"/>
          </a:xfrm>
        </p:spPr>
        <p:txBody>
          <a:bodyPr>
            <a:normAutofit lnSpcReduction="10000"/>
          </a:bodyPr>
          <a:lstStyle/>
          <a:p>
            <a:pPr marL="0" indent="0">
              <a:buNone/>
            </a:pPr>
            <a:r>
              <a:rPr lang="en-GB" sz="3500" b="1" dirty="0">
                <a:latin typeface="Arial" panose="020B0604020202020204" pitchFamily="34" charset="0"/>
                <a:cs typeface="Arial" panose="020B0604020202020204" pitchFamily="34" charset="0"/>
              </a:rPr>
              <a:t>Extension Activity</a:t>
            </a:r>
          </a:p>
          <a:p>
            <a:pPr marL="0" indent="0">
              <a:lnSpc>
                <a:spcPct val="120000"/>
              </a:lnSpc>
              <a:spcBef>
                <a:spcPts val="1200"/>
              </a:spcBef>
              <a:spcAft>
                <a:spcPts val="1200"/>
              </a:spcAft>
              <a:buNone/>
            </a:pPr>
            <a:r>
              <a:rPr lang="en-GB" sz="2400" dirty="0">
                <a:latin typeface="Arial" panose="020B0604020202020204" pitchFamily="34" charset="0"/>
                <a:cs typeface="Arial" panose="020B0604020202020204" pitchFamily="34" charset="0"/>
              </a:rPr>
              <a:t>As part of Bluecoat’s 300</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anniversary celebrations in 2017, we invited students from Liverpool University School of Architecture to re-design the wing of the building that had been built during our 2005 – 08 redevelopment. There was a wide range of imaginative ideas produced, using different shapes, materials and colours. One of the students, Edmund Tan, produced a short film imagining Bluecoat in the future, in ruins. This was shown in the exhibition, In the Peaceful Dome, and is featured on this website.</a:t>
            </a:r>
          </a:p>
          <a:p>
            <a:pPr marL="0" indent="0">
              <a:lnSpc>
                <a:spcPct val="120000"/>
              </a:lnSpc>
              <a:spcBef>
                <a:spcPts val="1200"/>
              </a:spcBef>
              <a:spcAft>
                <a:spcPts val="1200"/>
              </a:spcAft>
              <a:buNone/>
            </a:pPr>
            <a:r>
              <a:rPr lang="en-GB" sz="2400" dirty="0">
                <a:latin typeface="Arial" panose="020B0604020202020204" pitchFamily="34" charset="0"/>
                <a:cs typeface="Arial" panose="020B0604020202020204" pitchFamily="34" charset="0"/>
              </a:rPr>
              <a:t>For this activity, you will be working as an architect to create your own design for a new wing of Bluecoat, using photographs of the building, examples of the students’ work, historical pictures of the building, and your own imagination, to create your design. You will follow the brief that has been set for you. The building has been used for many different things in the past, so when designing your building, think about what you want it to be used for. </a:t>
            </a:r>
          </a:p>
          <a:p>
            <a:pPr marL="0" indent="0">
              <a:buNone/>
            </a:pPr>
            <a:endParaRPr lang="en-GB" dirty="0"/>
          </a:p>
        </p:txBody>
      </p:sp>
    </p:spTree>
    <p:extLst>
      <p:ext uri="{BB962C8B-B14F-4D97-AF65-F5344CB8AC3E}">
        <p14:creationId xmlns:p14="http://schemas.microsoft.com/office/powerpoint/2010/main" val="1490788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1659" y="5299033"/>
            <a:ext cx="6662705" cy="1244642"/>
          </a:xfrm>
        </p:spPr>
        <p:txBody>
          <a:bodyPr>
            <a:normAutofit/>
          </a:bodyPr>
          <a:lstStyle/>
          <a:p>
            <a:pPr marL="0" indent="0" algn="ctr">
              <a:buNone/>
            </a:pPr>
            <a:r>
              <a:rPr lang="en-GB" sz="2000" b="1" dirty="0">
                <a:latin typeface="Arial" panose="020B0604020202020204" pitchFamily="34" charset="0"/>
                <a:cs typeface="Arial" panose="020B0604020202020204" pitchFamily="34" charset="0"/>
              </a:rPr>
              <a:t>New arts wing at Bluecoat, 2008, designed by </a:t>
            </a:r>
            <a:r>
              <a:rPr lang="en-GB" sz="2000" b="1" dirty="0" err="1">
                <a:latin typeface="Arial" panose="020B0604020202020204" pitchFamily="34" charset="0"/>
                <a:cs typeface="Arial" panose="020B0604020202020204" pitchFamily="34" charset="0"/>
              </a:rPr>
              <a:t>Biq</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Architecten</a:t>
            </a:r>
            <a:r>
              <a:rPr lang="en-GB" sz="2000" b="1" dirty="0">
                <a:latin typeface="Arial" panose="020B0604020202020204" pitchFamily="34" charset="0"/>
                <a:cs typeface="Arial" panose="020B0604020202020204" pitchFamily="34" charset="0"/>
              </a:rPr>
              <a:t>, Rotterdam. Photo: Stefan Müller </a:t>
            </a:r>
          </a:p>
        </p:txBody>
      </p:sp>
      <p:sp>
        <p:nvSpPr>
          <p:cNvPr id="4" name="AutoShape 4" descr="Image result for biq architecten blueco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biq architecten blueco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660" y="565150"/>
            <a:ext cx="6662705" cy="441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471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1365" y="3933645"/>
            <a:ext cx="2053087" cy="2104845"/>
          </a:xfrm>
        </p:spPr>
        <p:txBody>
          <a:bodyPr>
            <a:noAutofit/>
          </a:bodyPr>
          <a:lstStyle/>
          <a:p>
            <a:r>
              <a:rPr lang="en-GB" sz="2000" b="1" dirty="0">
                <a:latin typeface="Arial" panose="020B0604020202020204" pitchFamily="34" charset="0"/>
                <a:cs typeface="Arial" panose="020B0604020202020204" pitchFamily="34" charset="0"/>
              </a:rPr>
              <a:t>Initial concept sketch for Bluecoat’s arts wing, by Hans van der </a:t>
            </a:r>
            <a:r>
              <a:rPr lang="en-GB" sz="2000" b="1" dirty="0" err="1">
                <a:latin typeface="Arial" panose="020B0604020202020204" pitchFamily="34" charset="0"/>
                <a:cs typeface="Arial" panose="020B0604020202020204" pitchFamily="34" charset="0"/>
              </a:rPr>
              <a:t>Heijden</a:t>
            </a:r>
            <a:r>
              <a:rPr lang="en-GB" sz="2000" b="1" dirty="0">
                <a:latin typeface="Arial" panose="020B0604020202020204" pitchFamily="34" charset="0"/>
                <a:cs typeface="Arial" panose="020B0604020202020204" pitchFamily="34" charset="0"/>
              </a:rPr>
              <a:t>, lead architect from </a:t>
            </a:r>
            <a:r>
              <a:rPr lang="en-GB" sz="2000" b="1" dirty="0" err="1">
                <a:latin typeface="Arial" panose="020B0604020202020204" pitchFamily="34" charset="0"/>
                <a:cs typeface="Arial" panose="020B0604020202020204" pitchFamily="34" charset="0"/>
              </a:rPr>
              <a:t>Biq</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Architecten</a:t>
            </a:r>
            <a:r>
              <a:rPr lang="en-GB" sz="2000" b="1" dirty="0">
                <a:latin typeface="Arial" panose="020B0604020202020204" pitchFamily="34" charset="0"/>
                <a:cs typeface="Arial" panose="020B0604020202020204" pitchFamily="34" charset="0"/>
              </a:rPr>
              <a:t>, Rotterdam</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525000" cy="6879403"/>
          </a:xfrm>
        </p:spPr>
      </p:pic>
    </p:spTree>
    <p:extLst>
      <p:ext uri="{BB962C8B-B14F-4D97-AF65-F5344CB8AC3E}">
        <p14:creationId xmlns:p14="http://schemas.microsoft.com/office/powerpoint/2010/main" val="422571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53724" y="365126"/>
            <a:ext cx="2400075" cy="394000"/>
          </a:xfrm>
        </p:spPr>
        <p:txBody>
          <a:bodyPr>
            <a:normAutofit fontScale="90000"/>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191" y="0"/>
            <a:ext cx="3748448"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252" y="0"/>
            <a:ext cx="3849221"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473" y="0"/>
            <a:ext cx="3849221" cy="6858000"/>
          </a:xfrm>
          <a:prstGeom prst="rect">
            <a:avLst/>
          </a:prstGeom>
        </p:spPr>
      </p:pic>
      <p:sp>
        <p:nvSpPr>
          <p:cNvPr id="3" name="Rectangle 2">
            <a:extLst>
              <a:ext uri="{FF2B5EF4-FFF2-40B4-BE49-F238E27FC236}">
                <a16:creationId xmlns:a16="http://schemas.microsoft.com/office/drawing/2014/main" id="{3C063EF6-C271-1247-8CA1-BEEE4380FACE}"/>
              </a:ext>
            </a:extLst>
          </p:cNvPr>
          <p:cNvSpPr/>
          <p:nvPr/>
        </p:nvSpPr>
        <p:spPr>
          <a:xfrm>
            <a:off x="3479321" y="238960"/>
            <a:ext cx="6096000" cy="707886"/>
          </a:xfrm>
          <a:prstGeom prst="rect">
            <a:avLst/>
          </a:prstGeom>
        </p:spPr>
        <p:txBody>
          <a:bodyPr>
            <a:spAutoFit/>
          </a:bodyPr>
          <a:lstStyle/>
          <a:p>
            <a:pPr algn="ctr"/>
            <a:r>
              <a:rPr lang="en-GB" sz="2000" b="1" dirty="0">
                <a:solidFill>
                  <a:schemeClr val="bg1"/>
                </a:solidFill>
                <a:latin typeface="Arial" panose="020B0604020202020204" pitchFamily="34" charset="0"/>
                <a:cs typeface="Arial" panose="020B0604020202020204" pitchFamily="34" charset="0"/>
              </a:rPr>
              <a:t>University of Liverpool architecture students’ designs for the Bluecoat’s arts wing, 2017</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199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9686"/>
            <a:ext cx="7401464" cy="2703003"/>
          </a:xfrm>
        </p:spPr>
        <p:txBody>
          <a:bodyPr>
            <a:normAutofit/>
          </a:bodyPr>
          <a:lstStyle/>
          <a:p>
            <a:pPr marL="0" indent="0" algn="ctr">
              <a:buNone/>
            </a:pPr>
            <a:r>
              <a:rPr lang="en-GB" sz="2400" b="1" dirty="0">
                <a:latin typeface="Arial" panose="020B0604020202020204" pitchFamily="34" charset="0"/>
                <a:cs typeface="Arial" panose="020B0604020202020204" pitchFamily="34" charset="0"/>
              </a:rPr>
              <a:t>           </a:t>
            </a:r>
            <a:r>
              <a:rPr lang="en-GB" sz="3200" b="1" dirty="0">
                <a:latin typeface="Arial" panose="020B0604020202020204" pitchFamily="34" charset="0"/>
                <a:cs typeface="Arial" panose="020B0604020202020204" pitchFamily="34" charset="0"/>
              </a:rPr>
              <a:t>End question</a:t>
            </a:r>
          </a:p>
          <a:p>
            <a:pPr marL="0" indent="0" algn="ctr">
              <a:buNone/>
            </a:pPr>
            <a:r>
              <a:rPr lang="en-GB" sz="2400" dirty="0">
                <a:latin typeface="Arial" panose="020B0604020202020204" pitchFamily="34" charset="0"/>
                <a:cs typeface="Arial" panose="020B0604020202020204" pitchFamily="34" charset="0"/>
              </a:rPr>
              <a:t>Where in the world today are people living in areas ravaged by war, their buildings destroyed?</a:t>
            </a:r>
          </a:p>
          <a:p>
            <a:pPr marL="0" indent="0" algn="ctr">
              <a:buNone/>
            </a:pPr>
            <a:r>
              <a:rPr lang="en-GB" sz="2400" dirty="0">
                <a:latin typeface="Arial" panose="020B0604020202020204" pitchFamily="34" charset="0"/>
                <a:cs typeface="Arial" panose="020B0604020202020204" pitchFamily="34" charset="0"/>
              </a:rPr>
              <a:t>How might this be affecting their lives?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141" r="21902"/>
          <a:stretch/>
        </p:blipFill>
        <p:spPr>
          <a:xfrm>
            <a:off x="3148194" y="3048000"/>
            <a:ext cx="4443770" cy="38481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964" y="0"/>
            <a:ext cx="4600036" cy="68966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2778" r="53927"/>
          <a:stretch/>
        </p:blipFill>
        <p:spPr>
          <a:xfrm>
            <a:off x="1" y="3048000"/>
            <a:ext cx="3148194" cy="3848100"/>
          </a:xfrm>
          <a:prstGeom prst="rect">
            <a:avLst/>
          </a:prstGeom>
        </p:spPr>
      </p:pic>
    </p:spTree>
    <p:extLst>
      <p:ext uri="{BB962C8B-B14F-4D97-AF65-F5344CB8AC3E}">
        <p14:creationId xmlns:p14="http://schemas.microsoft.com/office/powerpoint/2010/main" val="4160482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795" y="400888"/>
            <a:ext cx="11544300" cy="6894195"/>
          </a:xfrm>
          <a:prstGeom prst="rect">
            <a:avLst/>
          </a:prstGeom>
          <a:noFill/>
        </p:spPr>
        <p:txBody>
          <a:bodyPr wrap="square" rtlCol="0">
            <a:spAutoFit/>
          </a:bodyPr>
          <a:lstStyle/>
          <a:p>
            <a:pPr marL="285750" indent="-285750">
              <a:buFontTx/>
              <a:buChar char="-"/>
            </a:pPr>
            <a:r>
              <a:rPr lang="en-GB" sz="2800" dirty="0">
                <a:latin typeface="Arial" panose="020B0604020202020204" pitchFamily="34" charset="0"/>
                <a:cs typeface="Arial" panose="020B0604020202020204" pitchFamily="34" charset="0"/>
              </a:rPr>
              <a:t>One in 10 children live in a conflict zone (an estimated 230 million children).</a:t>
            </a:r>
          </a:p>
          <a:p>
            <a:pPr marL="285750" indent="-285750">
              <a:buFontTx/>
              <a:buChar char="-"/>
            </a:pPr>
            <a:endParaRPr lang="en-GB" sz="2800" dirty="0">
              <a:latin typeface="Arial" panose="020B0604020202020204" pitchFamily="34" charset="0"/>
              <a:cs typeface="Arial" panose="020B0604020202020204" pitchFamily="34" charset="0"/>
            </a:endParaRPr>
          </a:p>
          <a:p>
            <a:pPr marL="285750" indent="-285750">
              <a:buFontTx/>
              <a:buChar char="-"/>
            </a:pPr>
            <a:r>
              <a:rPr lang="en-GB" sz="2800" dirty="0">
                <a:latin typeface="Arial" panose="020B0604020202020204" pitchFamily="34" charset="0"/>
                <a:cs typeface="Arial" panose="020B0604020202020204" pitchFamily="34" charset="0"/>
              </a:rPr>
              <a:t>In these conflict zones, an average of four schools a day are targeted in violent attacks.</a:t>
            </a:r>
          </a:p>
          <a:p>
            <a:pPr marL="285750" indent="-285750">
              <a:buFontTx/>
              <a:buChar char="-"/>
            </a:pPr>
            <a:endParaRPr lang="en-GB" sz="2800" dirty="0">
              <a:latin typeface="Arial" panose="020B0604020202020204" pitchFamily="34" charset="0"/>
              <a:cs typeface="Arial" panose="020B0604020202020204" pitchFamily="34" charset="0"/>
            </a:endParaRPr>
          </a:p>
          <a:p>
            <a:pPr marL="285750" indent="-285750">
              <a:buFontTx/>
              <a:buChar char="-"/>
            </a:pPr>
            <a:r>
              <a:rPr lang="en-GB" sz="2800" dirty="0">
                <a:latin typeface="Arial" panose="020B0604020202020204" pitchFamily="34" charset="0"/>
                <a:cs typeface="Arial" panose="020B0604020202020204" pitchFamily="34" charset="0"/>
              </a:rPr>
              <a:t>More than 25 million children have been driven from their homes by conflict.</a:t>
            </a:r>
          </a:p>
          <a:p>
            <a:pPr marL="285750" indent="-285750">
              <a:buFontTx/>
              <a:buChar char="-"/>
            </a:pPr>
            <a:endParaRPr lang="en-GB" sz="2800" dirty="0">
              <a:latin typeface="Arial" panose="020B0604020202020204" pitchFamily="34" charset="0"/>
              <a:cs typeface="Arial" panose="020B0604020202020204" pitchFamily="34" charset="0"/>
            </a:endParaRPr>
          </a:p>
          <a:p>
            <a:pPr marL="285750" indent="-285750">
              <a:buFontTx/>
              <a:buChar char="-"/>
            </a:pPr>
            <a:r>
              <a:rPr lang="en-GB" sz="2800" dirty="0">
                <a:latin typeface="Arial" panose="020B0604020202020204" pitchFamily="34" charset="0"/>
                <a:cs typeface="Arial" panose="020B0604020202020204" pitchFamily="34" charset="0"/>
              </a:rPr>
              <a:t>In some countries, children have to be taught how to recognise unexploded bombs so that they don’t mistake them for toys.</a:t>
            </a:r>
          </a:p>
          <a:p>
            <a:pPr marL="285750" indent="-285750">
              <a:buFontTx/>
              <a:buChar char="-"/>
            </a:pPr>
            <a:r>
              <a:rPr lang="en-GB" sz="2800" dirty="0">
                <a:latin typeface="Arial" panose="020B0604020202020204" pitchFamily="34" charset="0"/>
                <a:cs typeface="Arial" panose="020B0604020202020204" pitchFamily="34" charset="0"/>
              </a:rPr>
              <a:t> </a:t>
            </a:r>
          </a:p>
          <a:p>
            <a:pPr marL="285750" indent="-285750">
              <a:buFontTx/>
              <a:buChar char="-"/>
            </a:pPr>
            <a:r>
              <a:rPr lang="en-GB" sz="2800" dirty="0">
                <a:latin typeface="Arial" panose="020B0604020202020204" pitchFamily="34" charset="0"/>
                <a:cs typeface="Arial" panose="020B0604020202020204" pitchFamily="34" charset="0"/>
              </a:rPr>
              <a:t>There are many charities that work to help children affected by conflict such as </a:t>
            </a:r>
            <a:r>
              <a:rPr lang="en-GB" sz="2800" dirty="0" err="1">
                <a:latin typeface="Arial" panose="020B0604020202020204" pitchFamily="34" charset="0"/>
                <a:cs typeface="Arial" panose="020B0604020202020204" pitchFamily="34" charset="0"/>
              </a:rPr>
              <a:t>Unicef</a:t>
            </a:r>
            <a:r>
              <a:rPr lang="en-GB" sz="2800" dirty="0">
                <a:latin typeface="Arial" panose="020B0604020202020204" pitchFamily="34" charset="0"/>
                <a:cs typeface="Arial" panose="020B0604020202020204" pitchFamily="34" charset="0"/>
              </a:rPr>
              <a:t> and Red Cross.</a:t>
            </a:r>
          </a:p>
          <a:p>
            <a:pPr marL="285750" indent="-285750">
              <a:buFontTx/>
              <a:buChar char="-"/>
            </a:pPr>
            <a:endParaRPr lang="en-GB" sz="3200" dirty="0">
              <a:latin typeface="Arial" panose="020B0604020202020204" pitchFamily="34" charset="0"/>
              <a:cs typeface="Arial" panose="020B0604020202020204" pitchFamily="34" charset="0"/>
            </a:endParaRPr>
          </a:p>
          <a:p>
            <a:pPr marL="285750" indent="-285750">
              <a:buFontTx/>
              <a:buChar char="-"/>
            </a:pPr>
            <a:endParaRPr lang="en-GB" dirty="0"/>
          </a:p>
        </p:txBody>
      </p:sp>
    </p:spTree>
    <p:extLst>
      <p:ext uri="{BB962C8B-B14F-4D97-AF65-F5344CB8AC3E}">
        <p14:creationId xmlns:p14="http://schemas.microsoft.com/office/powerpoint/2010/main" val="238500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Image result for biq architecten blueco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2" y="365125"/>
            <a:ext cx="10366375" cy="5517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5C32FD-D558-F849-B9FE-F5DDA6A98351}"/>
              </a:ext>
            </a:extLst>
          </p:cNvPr>
          <p:cNvSpPr txBox="1"/>
          <p:nvPr/>
        </p:nvSpPr>
        <p:spPr>
          <a:xfrm>
            <a:off x="1266253" y="6111845"/>
            <a:ext cx="10012934"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Bluecoat’s new arts wing, 2008, built on the site of an area destroyed in the War</a:t>
            </a:r>
          </a:p>
        </p:txBody>
      </p:sp>
    </p:spTree>
    <p:extLst>
      <p:ext uri="{BB962C8B-B14F-4D97-AF65-F5344CB8AC3E}">
        <p14:creationId xmlns:p14="http://schemas.microsoft.com/office/powerpoint/2010/main" val="401271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27000"/>
            <a:ext cx="11849100" cy="6591299"/>
          </a:xfrm>
        </p:spPr>
        <p:txBody>
          <a:bodyPr/>
          <a:lstStyle/>
          <a:p>
            <a:br>
              <a:rPr lang="en-GB" dirty="0"/>
            </a:br>
            <a:endParaRPr lang="en-GB" dirty="0"/>
          </a:p>
        </p:txBody>
      </p:sp>
      <p:sp>
        <p:nvSpPr>
          <p:cNvPr id="4" name="TextBox 3"/>
          <p:cNvSpPr txBox="1"/>
          <p:nvPr/>
        </p:nvSpPr>
        <p:spPr>
          <a:xfrm>
            <a:off x="303406" y="127000"/>
            <a:ext cx="11597888" cy="8602355"/>
          </a:xfrm>
          <a:prstGeom prst="rect">
            <a:avLst/>
          </a:prstGeom>
          <a:noFill/>
        </p:spPr>
        <p:txBody>
          <a:bodyPr wrap="square" rtlCol="0">
            <a:spAutoFit/>
          </a:bodyPr>
          <a:lstStyle/>
          <a:p>
            <a:r>
              <a:rPr lang="en-GB" sz="4400" b="1" dirty="0">
                <a:latin typeface="Arial" panose="020B0604020202020204" pitchFamily="34" charset="0"/>
                <a:cs typeface="Arial" panose="020B0604020202020204" pitchFamily="34" charset="0"/>
              </a:rPr>
              <a:t>The impact of World War Two on your community</a:t>
            </a:r>
          </a:p>
          <a:p>
            <a:endParaRPr lang="en-GB" sz="2400" dirty="0"/>
          </a:p>
          <a:p>
            <a:r>
              <a:rPr lang="en-GB" sz="2400" dirty="0">
                <a:latin typeface="Arial" panose="020B0604020202020204" pitchFamily="34" charset="0"/>
                <a:cs typeface="Arial" panose="020B0604020202020204" pitchFamily="34" charset="0"/>
              </a:rPr>
              <a:t>These photographs show the damage Bluecoat suffered during the May Blitz in 1941. As well as losing many of its most historical buildings, Liverpool also lost many lives as a result of the bombing, and communities were changed forever.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Since 1907, Bluecoat has had a community of artists working in the building. Several of them fought during the two world wars, some losing their lives. All those working at Bluecoat were affected by the wars, but this is nothing compared to what many communities lost in the conflicts.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Do you know what happened to your community during the Second World War? Were any buildings bombed? Was there any assistance to help people cope with the stress and loss of war? Are there any photographs of what your local community looked like before and after the war?</a:t>
            </a:r>
          </a:p>
          <a:p>
            <a:endParaRPr lang="en-GB" sz="1900" dirty="0">
              <a:latin typeface="Arial" panose="020B0604020202020204" pitchFamily="34" charset="0"/>
              <a:cs typeface="Arial" panose="020B0604020202020204" pitchFamily="34" charset="0"/>
            </a:endParaRPr>
          </a:p>
          <a:p>
            <a:endParaRPr lang="en-GB" sz="1900" dirty="0">
              <a:latin typeface="Arial" panose="020B0604020202020204" pitchFamily="34" charset="0"/>
              <a:cs typeface="Arial" panose="020B0604020202020204" pitchFamily="34" charset="0"/>
            </a:endParaRPr>
          </a:p>
          <a:p>
            <a:endParaRPr lang="en-GB" sz="1900"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90043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95586"/>
            <a:ext cx="10515600" cy="1325563"/>
          </a:xfrm>
        </p:spPr>
        <p:txBody>
          <a:bodyPr>
            <a:normAutofit/>
          </a:bodyPr>
          <a:lstStyle/>
          <a:p>
            <a:pPr algn="ctr"/>
            <a:r>
              <a:rPr lang="en-GB" sz="2000" b="1" dirty="0">
                <a:latin typeface="Arial" panose="020B0604020202020204" pitchFamily="34" charset="0"/>
                <a:cs typeface="Arial" panose="020B0604020202020204" pitchFamily="34" charset="0"/>
              </a:rPr>
              <a:t>Liverpool city centre devastated by wartime bombing</a:t>
            </a:r>
          </a:p>
        </p:txBody>
      </p:sp>
      <p:pic>
        <p:nvPicPr>
          <p:cNvPr id="1026" name="Picture 2" descr="https://upload.wikimedia.org/wikipedia/commons/thumb/7/77/Liverpool_Blitz_D_5983.jpg/350px-Liverpool_Blitz_D_5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64" y="467190"/>
            <a:ext cx="9183916" cy="356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0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984206" cy="6858000"/>
          </a:xfrm>
        </p:spPr>
      </p:pic>
      <p:sp>
        <p:nvSpPr>
          <p:cNvPr id="3" name="TextBox 2">
            <a:extLst>
              <a:ext uri="{FF2B5EF4-FFF2-40B4-BE49-F238E27FC236}">
                <a16:creationId xmlns:a16="http://schemas.microsoft.com/office/drawing/2014/main" id="{55691B04-4C11-C641-B259-96774A7A3420}"/>
              </a:ext>
            </a:extLst>
          </p:cNvPr>
          <p:cNvSpPr txBox="1"/>
          <p:nvPr/>
        </p:nvSpPr>
        <p:spPr>
          <a:xfrm>
            <a:off x="10212806" y="5114925"/>
            <a:ext cx="1546235" cy="132343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Bluecoat bomb damage, 1941</a:t>
            </a:r>
          </a:p>
        </p:txBody>
      </p:sp>
    </p:spTree>
    <p:extLst>
      <p:ext uri="{BB962C8B-B14F-4D97-AF65-F5344CB8AC3E}">
        <p14:creationId xmlns:p14="http://schemas.microsoft.com/office/powerpoint/2010/main" val="210213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165" b="7317"/>
          <a:stretch/>
        </p:blipFill>
        <p:spPr>
          <a:xfrm>
            <a:off x="-1" y="0"/>
            <a:ext cx="9216189" cy="6858000"/>
          </a:xfrm>
        </p:spPr>
      </p:pic>
      <p:sp>
        <p:nvSpPr>
          <p:cNvPr id="3" name="TextBox 2">
            <a:extLst>
              <a:ext uri="{FF2B5EF4-FFF2-40B4-BE49-F238E27FC236}">
                <a16:creationId xmlns:a16="http://schemas.microsoft.com/office/drawing/2014/main" id="{0464E2D6-6691-2F4D-8444-7DB4AE1BE42F}"/>
              </a:ext>
            </a:extLst>
          </p:cNvPr>
          <p:cNvSpPr txBox="1"/>
          <p:nvPr/>
        </p:nvSpPr>
        <p:spPr>
          <a:xfrm>
            <a:off x="9844838" y="5386389"/>
            <a:ext cx="2070937"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Bluecoat bomb damage, 1941</a:t>
            </a:r>
          </a:p>
          <a:p>
            <a:endParaRPr lang="en-US" dirty="0"/>
          </a:p>
        </p:txBody>
      </p:sp>
    </p:spTree>
    <p:extLst>
      <p:ext uri="{BB962C8B-B14F-4D97-AF65-F5344CB8AC3E}">
        <p14:creationId xmlns:p14="http://schemas.microsoft.com/office/powerpoint/2010/main" val="1247073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58" t="2478" r="2593" b="4064"/>
          <a:stretch/>
        </p:blipFill>
        <p:spPr>
          <a:xfrm>
            <a:off x="0" y="0"/>
            <a:ext cx="8604335" cy="6858000"/>
          </a:xfrm>
        </p:spPr>
      </p:pic>
      <p:sp>
        <p:nvSpPr>
          <p:cNvPr id="3" name="TextBox 2">
            <a:extLst>
              <a:ext uri="{FF2B5EF4-FFF2-40B4-BE49-F238E27FC236}">
                <a16:creationId xmlns:a16="http://schemas.microsoft.com/office/drawing/2014/main" id="{5BA73A9B-E09D-9C49-9C2B-D72E8F0977AC}"/>
              </a:ext>
            </a:extLst>
          </p:cNvPr>
          <p:cNvSpPr txBox="1"/>
          <p:nvPr/>
        </p:nvSpPr>
        <p:spPr>
          <a:xfrm>
            <a:off x="9120044" y="5663208"/>
            <a:ext cx="239568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Bluecoat bomb damage, 1941</a:t>
            </a:r>
          </a:p>
          <a:p>
            <a:endParaRPr lang="en-US" dirty="0"/>
          </a:p>
        </p:txBody>
      </p:sp>
    </p:spTree>
    <p:extLst>
      <p:ext uri="{BB962C8B-B14F-4D97-AF65-F5344CB8AC3E}">
        <p14:creationId xmlns:p14="http://schemas.microsoft.com/office/powerpoint/2010/main" val="4290206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08" t="1325" b="4096"/>
          <a:stretch/>
        </p:blipFill>
        <p:spPr>
          <a:xfrm>
            <a:off x="0" y="0"/>
            <a:ext cx="8680251" cy="6858000"/>
          </a:xfrm>
        </p:spPr>
      </p:pic>
      <p:sp>
        <p:nvSpPr>
          <p:cNvPr id="3" name="TextBox 2">
            <a:extLst>
              <a:ext uri="{FF2B5EF4-FFF2-40B4-BE49-F238E27FC236}">
                <a16:creationId xmlns:a16="http://schemas.microsoft.com/office/drawing/2014/main" id="{5B8295AE-1332-3842-B5EA-7EBE80DA3494}"/>
              </a:ext>
            </a:extLst>
          </p:cNvPr>
          <p:cNvSpPr txBox="1"/>
          <p:nvPr/>
        </p:nvSpPr>
        <p:spPr>
          <a:xfrm>
            <a:off x="9010650" y="5414962"/>
            <a:ext cx="2343150"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Postwar reconstruction of Bluecoat</a:t>
            </a:r>
          </a:p>
        </p:txBody>
      </p:sp>
    </p:spTree>
    <p:extLst>
      <p:ext uri="{BB962C8B-B14F-4D97-AF65-F5344CB8AC3E}">
        <p14:creationId xmlns:p14="http://schemas.microsoft.com/office/powerpoint/2010/main" val="1213967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35" t="2869" r="2170" b="4046"/>
          <a:stretch/>
        </p:blipFill>
        <p:spPr>
          <a:xfrm>
            <a:off x="0" y="0"/>
            <a:ext cx="8431098" cy="6858000"/>
          </a:xfrm>
        </p:spPr>
      </p:pic>
      <p:sp>
        <p:nvSpPr>
          <p:cNvPr id="3" name="TextBox 2">
            <a:extLst>
              <a:ext uri="{FF2B5EF4-FFF2-40B4-BE49-F238E27FC236}">
                <a16:creationId xmlns:a16="http://schemas.microsoft.com/office/drawing/2014/main" id="{A8413C26-EB42-0041-BBB8-7FBDBE991587}"/>
              </a:ext>
            </a:extLst>
          </p:cNvPr>
          <p:cNvSpPr txBox="1"/>
          <p:nvPr/>
        </p:nvSpPr>
        <p:spPr>
          <a:xfrm>
            <a:off x="9186862" y="5300662"/>
            <a:ext cx="2428875"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Postwar reconstruction of Bluecoat</a:t>
            </a:r>
          </a:p>
          <a:p>
            <a:endParaRPr lang="en-US" dirty="0"/>
          </a:p>
        </p:txBody>
      </p:sp>
    </p:spTree>
    <p:extLst>
      <p:ext uri="{BB962C8B-B14F-4D97-AF65-F5344CB8AC3E}">
        <p14:creationId xmlns:p14="http://schemas.microsoft.com/office/powerpoint/2010/main" val="941208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681</Words>
  <Application>Microsoft Macintosh PowerPoint</Application>
  <PresentationFormat>Widescreen</PresentationFormat>
  <Paragraphs>46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 </vt:lpstr>
      <vt:lpstr>Liverpool city centre devastated by wartime bombing</vt:lpstr>
      <vt:lpstr>PowerPoint Presentation</vt:lpstr>
      <vt:lpstr>PowerPoint Presentation</vt:lpstr>
      <vt:lpstr>PowerPoint Presentation</vt:lpstr>
      <vt:lpstr>PowerPoint Presentation</vt:lpstr>
      <vt:lpstr>PowerPoint Presentation</vt:lpstr>
      <vt:lpstr>PowerPoint Presentation</vt:lpstr>
      <vt:lpstr>Core Activity</vt:lpstr>
      <vt:lpstr>PowerPoint Presentation</vt:lpstr>
      <vt:lpstr>PowerPoint Presentation</vt:lpstr>
      <vt:lpstr>Initial concept sketch for Bluecoat’s arts wing, by Hans van der Heijden, lead architect from Biq Architecten, Rotterdam</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Wilson</dc:creator>
  <cp:lastModifiedBy>Bryan Biggs</cp:lastModifiedBy>
  <cp:revision>34</cp:revision>
  <dcterms:created xsi:type="dcterms:W3CDTF">2017-05-04T11:13:40Z</dcterms:created>
  <dcterms:modified xsi:type="dcterms:W3CDTF">2018-06-11T16:09:05Z</dcterms:modified>
</cp:coreProperties>
</file>