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1" r:id="rId3"/>
    <p:sldId id="272" r:id="rId4"/>
    <p:sldId id="267" r:id="rId5"/>
    <p:sldId id="257" r:id="rId6"/>
    <p:sldId id="258" r:id="rId7"/>
    <p:sldId id="259" r:id="rId8"/>
    <p:sldId id="268" r:id="rId9"/>
    <p:sldId id="269" r:id="rId10"/>
    <p:sldId id="270" r:id="rId11"/>
    <p:sldId id="271" r:id="rId12"/>
    <p:sldId id="262" r:id="rId13"/>
    <p:sldId id="263"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y Ritchie" initials="BR" lastIdx="8" clrIdx="0">
    <p:extLst>
      <p:ext uri="{19B8F6BF-5375-455C-9EA6-DF929625EA0E}">
        <p15:presenceInfo xmlns:p15="http://schemas.microsoft.com/office/powerpoint/2012/main" userId="S-1-5-21-1666127387-2398521768-1989619672-2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8" autoAdjust="0"/>
    <p:restoredTop sz="94660"/>
  </p:normalViewPr>
  <p:slideViewPr>
    <p:cSldViewPr snapToGrid="0">
      <p:cViewPr varScale="1">
        <p:scale>
          <a:sx n="89" d="100"/>
          <a:sy n="89" d="100"/>
        </p:scale>
        <p:origin x="200"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10T17:24:30.838" idx="4">
    <p:pos x="6956" y="960"/>
    <p:text>This is addressing the teachers again and not the children</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1-10T17:25:10.365" idx="5">
    <p:pos x="10" y="10"/>
    <p:text>This could be combined with previous slide and just list the against arguements under the for ones</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1-10T17:27:09.105" idx="8">
    <p:pos x="10" y="10"/>
    <p:text>combine with previous slide</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A9B3C6-5E6D-4E1C-999B-1238E7617EA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C86CE-CE58-47D9-B425-D7C244CD1007}" type="slidenum">
              <a:rPr lang="en-GB" smtClean="0"/>
              <a:t>‹#›</a:t>
            </a:fld>
            <a:endParaRPr lang="en-GB"/>
          </a:p>
        </p:txBody>
      </p:sp>
    </p:spTree>
    <p:extLst>
      <p:ext uri="{BB962C8B-B14F-4D97-AF65-F5344CB8AC3E}">
        <p14:creationId xmlns:p14="http://schemas.microsoft.com/office/powerpoint/2010/main" val="179095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A9B3C6-5E6D-4E1C-999B-1238E7617EA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C86CE-CE58-47D9-B425-D7C244CD1007}" type="slidenum">
              <a:rPr lang="en-GB" smtClean="0"/>
              <a:t>‹#›</a:t>
            </a:fld>
            <a:endParaRPr lang="en-GB"/>
          </a:p>
        </p:txBody>
      </p:sp>
    </p:spTree>
    <p:extLst>
      <p:ext uri="{BB962C8B-B14F-4D97-AF65-F5344CB8AC3E}">
        <p14:creationId xmlns:p14="http://schemas.microsoft.com/office/powerpoint/2010/main" val="153672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A9B3C6-5E6D-4E1C-999B-1238E7617EA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C86CE-CE58-47D9-B425-D7C244CD1007}" type="slidenum">
              <a:rPr lang="en-GB" smtClean="0"/>
              <a:t>‹#›</a:t>
            </a:fld>
            <a:endParaRPr lang="en-GB"/>
          </a:p>
        </p:txBody>
      </p:sp>
    </p:spTree>
    <p:extLst>
      <p:ext uri="{BB962C8B-B14F-4D97-AF65-F5344CB8AC3E}">
        <p14:creationId xmlns:p14="http://schemas.microsoft.com/office/powerpoint/2010/main" val="35908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A9B3C6-5E6D-4E1C-999B-1238E7617EA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C86CE-CE58-47D9-B425-D7C244CD1007}" type="slidenum">
              <a:rPr lang="en-GB" smtClean="0"/>
              <a:t>‹#›</a:t>
            </a:fld>
            <a:endParaRPr lang="en-GB"/>
          </a:p>
        </p:txBody>
      </p:sp>
    </p:spTree>
    <p:extLst>
      <p:ext uri="{BB962C8B-B14F-4D97-AF65-F5344CB8AC3E}">
        <p14:creationId xmlns:p14="http://schemas.microsoft.com/office/powerpoint/2010/main" val="1653904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A9B3C6-5E6D-4E1C-999B-1238E7617EA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C86CE-CE58-47D9-B425-D7C244CD1007}" type="slidenum">
              <a:rPr lang="en-GB" smtClean="0"/>
              <a:t>‹#›</a:t>
            </a:fld>
            <a:endParaRPr lang="en-GB"/>
          </a:p>
        </p:txBody>
      </p:sp>
    </p:spTree>
    <p:extLst>
      <p:ext uri="{BB962C8B-B14F-4D97-AF65-F5344CB8AC3E}">
        <p14:creationId xmlns:p14="http://schemas.microsoft.com/office/powerpoint/2010/main" val="141077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A9B3C6-5E6D-4E1C-999B-1238E7617EAE}"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9C86CE-CE58-47D9-B425-D7C244CD1007}" type="slidenum">
              <a:rPr lang="en-GB" smtClean="0"/>
              <a:t>‹#›</a:t>
            </a:fld>
            <a:endParaRPr lang="en-GB"/>
          </a:p>
        </p:txBody>
      </p:sp>
    </p:spTree>
    <p:extLst>
      <p:ext uri="{BB962C8B-B14F-4D97-AF65-F5344CB8AC3E}">
        <p14:creationId xmlns:p14="http://schemas.microsoft.com/office/powerpoint/2010/main" val="194854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A9B3C6-5E6D-4E1C-999B-1238E7617EAE}"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9C86CE-CE58-47D9-B425-D7C244CD1007}" type="slidenum">
              <a:rPr lang="en-GB" smtClean="0"/>
              <a:t>‹#›</a:t>
            </a:fld>
            <a:endParaRPr lang="en-GB"/>
          </a:p>
        </p:txBody>
      </p:sp>
    </p:spTree>
    <p:extLst>
      <p:ext uri="{BB962C8B-B14F-4D97-AF65-F5344CB8AC3E}">
        <p14:creationId xmlns:p14="http://schemas.microsoft.com/office/powerpoint/2010/main" val="56254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A9B3C6-5E6D-4E1C-999B-1238E7617EAE}"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9C86CE-CE58-47D9-B425-D7C244CD1007}" type="slidenum">
              <a:rPr lang="en-GB" smtClean="0"/>
              <a:t>‹#›</a:t>
            </a:fld>
            <a:endParaRPr lang="en-GB"/>
          </a:p>
        </p:txBody>
      </p:sp>
    </p:spTree>
    <p:extLst>
      <p:ext uri="{BB962C8B-B14F-4D97-AF65-F5344CB8AC3E}">
        <p14:creationId xmlns:p14="http://schemas.microsoft.com/office/powerpoint/2010/main" val="251080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9B3C6-5E6D-4E1C-999B-1238E7617EAE}"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9C86CE-CE58-47D9-B425-D7C244CD1007}" type="slidenum">
              <a:rPr lang="en-GB" smtClean="0"/>
              <a:t>‹#›</a:t>
            </a:fld>
            <a:endParaRPr lang="en-GB"/>
          </a:p>
        </p:txBody>
      </p:sp>
    </p:spTree>
    <p:extLst>
      <p:ext uri="{BB962C8B-B14F-4D97-AF65-F5344CB8AC3E}">
        <p14:creationId xmlns:p14="http://schemas.microsoft.com/office/powerpoint/2010/main" val="148466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A9B3C6-5E6D-4E1C-999B-1238E7617EAE}"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9C86CE-CE58-47D9-B425-D7C244CD1007}" type="slidenum">
              <a:rPr lang="en-GB" smtClean="0"/>
              <a:t>‹#›</a:t>
            </a:fld>
            <a:endParaRPr lang="en-GB"/>
          </a:p>
        </p:txBody>
      </p:sp>
    </p:spTree>
    <p:extLst>
      <p:ext uri="{BB962C8B-B14F-4D97-AF65-F5344CB8AC3E}">
        <p14:creationId xmlns:p14="http://schemas.microsoft.com/office/powerpoint/2010/main" val="295183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A9B3C6-5E6D-4E1C-999B-1238E7617EAE}"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9C86CE-CE58-47D9-B425-D7C244CD1007}" type="slidenum">
              <a:rPr lang="en-GB" smtClean="0"/>
              <a:t>‹#›</a:t>
            </a:fld>
            <a:endParaRPr lang="en-GB"/>
          </a:p>
        </p:txBody>
      </p:sp>
    </p:spTree>
    <p:extLst>
      <p:ext uri="{BB962C8B-B14F-4D97-AF65-F5344CB8AC3E}">
        <p14:creationId xmlns:p14="http://schemas.microsoft.com/office/powerpoint/2010/main" val="53012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9B3C6-5E6D-4E1C-999B-1238E7617EAE}" type="datetimeFigureOut">
              <a:rPr lang="en-GB" smtClean="0"/>
              <a:t>11/06/2018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C86CE-CE58-47D9-B425-D7C244CD1007}" type="slidenum">
              <a:rPr lang="en-GB" smtClean="0"/>
              <a:t>‹#›</a:t>
            </a:fld>
            <a:endParaRPr lang="en-GB"/>
          </a:p>
        </p:txBody>
      </p:sp>
    </p:spTree>
    <p:extLst>
      <p:ext uri="{BB962C8B-B14F-4D97-AF65-F5344CB8AC3E}">
        <p14:creationId xmlns:p14="http://schemas.microsoft.com/office/powerpoint/2010/main" val="383315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5731"/>
            <a:ext cx="10515600" cy="1325563"/>
          </a:xfrm>
        </p:spPr>
        <p:txBody>
          <a:bodyPr>
            <a:noAutofit/>
          </a:bodyPr>
          <a:lstStyle/>
          <a:p>
            <a:pPr algn="ctr"/>
            <a:r>
              <a:rPr lang="en-GB" sz="9600" b="1" dirty="0">
                <a:latin typeface="Arial" panose="020B0604020202020204" pitchFamily="34" charset="0"/>
                <a:cs typeface="Arial" panose="020B0604020202020204" pitchFamily="34" charset="0"/>
              </a:rPr>
              <a:t>Child Labour Debate</a:t>
            </a:r>
          </a:p>
        </p:txBody>
      </p:sp>
    </p:spTree>
    <p:extLst>
      <p:ext uri="{BB962C8B-B14F-4D97-AF65-F5344CB8AC3E}">
        <p14:creationId xmlns:p14="http://schemas.microsoft.com/office/powerpoint/2010/main" val="203604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7350" y="4691063"/>
            <a:ext cx="2914650" cy="1900237"/>
          </a:xfrm>
        </p:spPr>
        <p:txBody>
          <a:bodyPr>
            <a:normAutofit/>
          </a:bodyPr>
          <a:lstStyle/>
          <a:p>
            <a:r>
              <a:rPr lang="en-GB" sz="2000" b="1" dirty="0">
                <a:latin typeface="Arial" panose="020B0604020202020204" pitchFamily="34" charset="0"/>
                <a:cs typeface="Arial" panose="020B0604020202020204" pitchFamily="34" charset="0"/>
              </a:rPr>
              <a:t>Susan Fitch </a:t>
            </a:r>
            <a:br>
              <a:rPr lang="en-GB" sz="2000" b="1" dirty="0">
                <a:latin typeface="Arial" panose="020B0604020202020204" pitchFamily="34" charset="0"/>
                <a:cs typeface="Arial" panose="020B0604020202020204" pitchFamily="34" charset="0"/>
              </a:rPr>
            </a:br>
            <a:r>
              <a:rPr lang="en-GB" sz="2000" b="1" i="1" dirty="0">
                <a:latin typeface="Arial" panose="020B0604020202020204" pitchFamily="34" charset="0"/>
                <a:cs typeface="Arial" panose="020B0604020202020204" pitchFamily="34" charset="0"/>
              </a:rPr>
              <a:t>Escape</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1994</a:t>
            </a:r>
          </a:p>
        </p:txBody>
      </p:sp>
      <p:pic>
        <p:nvPicPr>
          <p:cNvPr id="4" name="Picture 3" descr="S:\2017\Public\My Bluecoat\Archival material\Exhibition Images\1994 Susan Fitch railings\Susan Fitch railings04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 y="250825"/>
            <a:ext cx="8539163" cy="6103938"/>
          </a:xfrm>
          <a:prstGeom prst="rect">
            <a:avLst/>
          </a:prstGeom>
          <a:noFill/>
          <a:ln>
            <a:noFill/>
          </a:ln>
        </p:spPr>
      </p:pic>
    </p:spTree>
    <p:extLst>
      <p:ext uri="{BB962C8B-B14F-4D97-AF65-F5344CB8AC3E}">
        <p14:creationId xmlns:p14="http://schemas.microsoft.com/office/powerpoint/2010/main" val="44393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1161" y="3708399"/>
            <a:ext cx="2790826" cy="2578100"/>
          </a:xfrm>
        </p:spPr>
        <p:txBody>
          <a:bodyPr>
            <a:normAutofit/>
          </a:bodyPr>
          <a:lstStyle/>
          <a:p>
            <a:r>
              <a:rPr lang="en-GB" sz="2000" b="1" dirty="0">
                <a:latin typeface="Arial" panose="020B0604020202020204" pitchFamily="34" charset="0"/>
                <a:cs typeface="Arial" panose="020B0604020202020204" pitchFamily="34" charset="0"/>
              </a:rPr>
              <a:t>Susan Fitch</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from the exhibition, </a:t>
            </a:r>
            <a:r>
              <a:rPr lang="en-GB" sz="2000" b="1" i="1" dirty="0">
                <a:latin typeface="Arial" panose="020B0604020202020204" pitchFamily="34" charset="0"/>
                <a:cs typeface="Arial" panose="020B0604020202020204" pitchFamily="34" charset="0"/>
              </a:rPr>
              <a:t>Somewhere in Particular</a:t>
            </a:r>
            <a:br>
              <a:rPr lang="en-GB" sz="2000" b="1" i="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1994</a:t>
            </a:r>
          </a:p>
        </p:txBody>
      </p:sp>
      <p:pic>
        <p:nvPicPr>
          <p:cNvPr id="4" name="Picture 3" descr="X:\2017\Public\My Bluecoat\Archival material\My Bluecoat Digitised Work\Collections\Bluecoat\Slides\1993-1994\February_March_94_Somewhere_in_Particular_Undoing_Good_Bluecoat_Gallery_Susan_Fitch (6).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650874"/>
            <a:ext cx="8901113" cy="5635625"/>
          </a:xfrm>
          <a:prstGeom prst="rect">
            <a:avLst/>
          </a:prstGeom>
          <a:noFill/>
          <a:ln>
            <a:noFill/>
          </a:ln>
        </p:spPr>
      </p:pic>
    </p:spTree>
    <p:extLst>
      <p:ext uri="{BB962C8B-B14F-4D97-AF65-F5344CB8AC3E}">
        <p14:creationId xmlns:p14="http://schemas.microsoft.com/office/powerpoint/2010/main" val="366257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737" y="842963"/>
            <a:ext cx="10515600" cy="4351338"/>
          </a:xfrm>
        </p:spPr>
        <p:txBody>
          <a:bodyPr>
            <a:normAutofit/>
          </a:bodyPr>
          <a:lstStyle/>
          <a:p>
            <a:pPr marL="0" indent="0" algn="ctr">
              <a:buNone/>
            </a:pPr>
            <a:r>
              <a:rPr lang="en-GB" sz="4400" b="1" dirty="0">
                <a:latin typeface="Arial" panose="020B0604020202020204" pitchFamily="34" charset="0"/>
                <a:cs typeface="Arial" panose="020B0604020202020204" pitchFamily="34" charset="0"/>
              </a:rPr>
              <a:t>End question</a:t>
            </a:r>
          </a:p>
          <a:p>
            <a:pPr marL="0" indent="0" algn="ctr">
              <a:buNone/>
            </a:pPr>
            <a:endParaRPr lang="en-GB" sz="2400" b="1" u="sng" dirty="0">
              <a:latin typeface="Arial" panose="020B0604020202020204" pitchFamily="34" charset="0"/>
              <a:cs typeface="Arial" panose="020B0604020202020204" pitchFamily="34" charset="0"/>
            </a:endParaRPr>
          </a:p>
          <a:p>
            <a:pPr marL="0" indent="0" algn="ctr">
              <a:buNone/>
            </a:pPr>
            <a:r>
              <a:rPr lang="en-GB" sz="2400" b="1" dirty="0">
                <a:latin typeface="Arial" panose="020B0604020202020204" pitchFamily="34" charset="0"/>
                <a:cs typeface="Arial" panose="020B0604020202020204" pitchFamily="34" charset="0"/>
              </a:rPr>
              <a:t>What jobs do children do around the world today?</a:t>
            </a:r>
          </a:p>
        </p:txBody>
      </p:sp>
      <p:sp>
        <p:nvSpPr>
          <p:cNvPr id="5" name="AutoShape 2" descr="Image result for child labour modern trainer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666" y="3308197"/>
            <a:ext cx="3531423" cy="2295425"/>
          </a:xfrm>
          <a:prstGeom prst="rect">
            <a:avLst/>
          </a:prstGeom>
        </p:spPr>
      </p:pic>
      <p:pic>
        <p:nvPicPr>
          <p:cNvPr id="6" name="Picture 5">
            <a:extLst>
              <a:ext uri="{FF2B5EF4-FFF2-40B4-BE49-F238E27FC236}">
                <a16:creationId xmlns:a16="http://schemas.microsoft.com/office/drawing/2014/main" id="{DB8439AE-5EB0-A04F-AA43-19AA208E9628}"/>
              </a:ext>
            </a:extLst>
          </p:cNvPr>
          <p:cNvPicPr>
            <a:picLocks noChangeAspect="1"/>
          </p:cNvPicPr>
          <p:nvPr/>
        </p:nvPicPr>
        <p:blipFill rotWithShape="1">
          <a:blip r:embed="rId3">
            <a:extLst>
              <a:ext uri="{28A0092B-C50C-407E-A947-70E740481C1C}">
                <a14:useLocalDpi xmlns:a14="http://schemas.microsoft.com/office/drawing/2010/main" val="0"/>
              </a:ext>
            </a:extLst>
          </a:blip>
          <a:srcRect l="27902" r="3522"/>
          <a:stretch/>
        </p:blipFill>
        <p:spPr>
          <a:xfrm>
            <a:off x="2600325" y="3308196"/>
            <a:ext cx="2508387" cy="2295425"/>
          </a:xfrm>
          <a:prstGeom prst="rect">
            <a:avLst/>
          </a:prstGeom>
        </p:spPr>
      </p:pic>
    </p:spTree>
    <p:extLst>
      <p:ext uri="{BB962C8B-B14F-4D97-AF65-F5344CB8AC3E}">
        <p14:creationId xmlns:p14="http://schemas.microsoft.com/office/powerpoint/2010/main" val="89989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588" y="257176"/>
            <a:ext cx="9815515" cy="6364287"/>
          </a:xfrm>
        </p:spPr>
        <p:txBody>
          <a:bodyPr/>
          <a:lstStyle/>
          <a:p>
            <a:pPr marL="0" indent="0" algn="ctr">
              <a:buNone/>
            </a:pPr>
            <a:r>
              <a:rPr lang="en-GB" sz="4800" b="1" dirty="0">
                <a:latin typeface="Arial" panose="020B0604020202020204" pitchFamily="34" charset="0"/>
                <a:cs typeface="Arial" panose="020B0604020202020204" pitchFamily="34" charset="0"/>
              </a:rPr>
              <a:t>End question</a:t>
            </a:r>
          </a:p>
          <a:p>
            <a:pPr marL="0" indent="0" algn="ctr">
              <a:buNone/>
            </a:pPr>
            <a:endParaRPr lang="en-GB" sz="2400" b="1" u="sng" dirty="0">
              <a:latin typeface="Arial" panose="020B0604020202020204" pitchFamily="34" charset="0"/>
              <a:cs typeface="Arial" panose="020B0604020202020204" pitchFamily="34" charset="0"/>
            </a:endParaRPr>
          </a:p>
          <a:p>
            <a:pPr marL="0" indent="0" algn="ctr">
              <a:buNone/>
            </a:pPr>
            <a:r>
              <a:rPr lang="en-GB" sz="2400" b="1" dirty="0">
                <a:latin typeface="Arial" panose="020B0604020202020204" pitchFamily="34" charset="0"/>
                <a:cs typeface="Arial" panose="020B0604020202020204" pitchFamily="34" charset="0"/>
              </a:rPr>
              <a:t>Is it right that some children are made to work?</a:t>
            </a:r>
          </a:p>
          <a:p>
            <a:pPr marL="0" indent="0">
              <a:buNone/>
            </a:pPr>
            <a:r>
              <a:rPr lang="en-GB" i="1" dirty="0"/>
              <a:t>		</a:t>
            </a:r>
          </a:p>
          <a:p>
            <a:pPr marL="0" indent="0">
              <a:buNone/>
            </a:pPr>
            <a:r>
              <a:rPr lang="en-GB" i="1" dirty="0"/>
              <a:t>		</a:t>
            </a:r>
            <a:endParaRPr lang="en-GB" dirty="0"/>
          </a:p>
        </p:txBody>
      </p:sp>
      <p:pic>
        <p:nvPicPr>
          <p:cNvPr id="1026" name="Picture 2" descr="Image result for childrens r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2063"/>
            <a:ext cx="4089399" cy="408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ight to education"/>
          <p:cNvPicPr>
            <a:picLocks noChangeAspect="1" noChangeArrowheads="1"/>
          </p:cNvPicPr>
          <p:nvPr/>
        </p:nvPicPr>
        <p:blipFill rotWithShape="1">
          <a:blip r:embed="rId3">
            <a:extLst>
              <a:ext uri="{28A0092B-C50C-407E-A947-70E740481C1C}">
                <a14:useLocalDpi xmlns:a14="http://schemas.microsoft.com/office/drawing/2010/main" val="0"/>
              </a:ext>
            </a:extLst>
          </a:blip>
          <a:srcRect l="9398" r="43935"/>
          <a:stretch/>
        </p:blipFill>
        <p:spPr bwMode="auto">
          <a:xfrm>
            <a:off x="4089399" y="2650331"/>
            <a:ext cx="3707129" cy="38528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laying"/>
          <p:cNvPicPr>
            <a:picLocks noChangeAspect="1" noChangeArrowheads="1"/>
          </p:cNvPicPr>
          <p:nvPr/>
        </p:nvPicPr>
        <p:blipFill rotWithShape="1">
          <a:blip r:embed="rId4">
            <a:extLst>
              <a:ext uri="{28A0092B-C50C-407E-A947-70E740481C1C}">
                <a14:useLocalDpi xmlns:a14="http://schemas.microsoft.com/office/drawing/2010/main" val="0"/>
              </a:ext>
            </a:extLst>
          </a:blip>
          <a:srcRect l="46569" r="7897"/>
          <a:stretch/>
        </p:blipFill>
        <p:spPr bwMode="auto">
          <a:xfrm>
            <a:off x="7975599" y="2650331"/>
            <a:ext cx="3910327" cy="385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750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3163" y="428625"/>
            <a:ext cx="7443787" cy="6607175"/>
          </a:xfrm>
        </p:spPr>
        <p:txBody>
          <a:bodyPr/>
          <a:lstStyle/>
          <a:p>
            <a:pPr marL="0" indent="0">
              <a:buNone/>
            </a:pPr>
            <a:r>
              <a:rPr lang="en-GB" u="sng" dirty="0"/>
              <a:t>End question</a:t>
            </a:r>
          </a:p>
          <a:p>
            <a:pPr marL="0" indent="0">
              <a:buNone/>
            </a:pPr>
            <a:r>
              <a:rPr lang="en-GB" dirty="0"/>
              <a:t>			</a:t>
            </a:r>
          </a:p>
          <a:p>
            <a:pPr marL="0" indent="0">
              <a:buNone/>
            </a:pPr>
            <a:r>
              <a:rPr lang="en-GB" i="1" dirty="0"/>
              <a:t>What rights are being taken away from these children when they are made to work?</a:t>
            </a:r>
            <a:endParaRPr lang="en-GB" dirty="0"/>
          </a:p>
        </p:txBody>
      </p:sp>
      <p:pic>
        <p:nvPicPr>
          <p:cNvPr id="1026" name="Picture 2" descr="Image result for childrens r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2063"/>
            <a:ext cx="4089399" cy="408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ight to education"/>
          <p:cNvPicPr>
            <a:picLocks noChangeAspect="1" noChangeArrowheads="1"/>
          </p:cNvPicPr>
          <p:nvPr/>
        </p:nvPicPr>
        <p:blipFill rotWithShape="1">
          <a:blip r:embed="rId3">
            <a:extLst>
              <a:ext uri="{28A0092B-C50C-407E-A947-70E740481C1C}">
                <a14:useLocalDpi xmlns:a14="http://schemas.microsoft.com/office/drawing/2010/main" val="0"/>
              </a:ext>
            </a:extLst>
          </a:blip>
          <a:srcRect l="9398" r="43935"/>
          <a:stretch/>
        </p:blipFill>
        <p:spPr bwMode="auto">
          <a:xfrm>
            <a:off x="4089399" y="2650331"/>
            <a:ext cx="3707129" cy="38528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laying"/>
          <p:cNvPicPr>
            <a:picLocks noChangeAspect="1" noChangeArrowheads="1"/>
          </p:cNvPicPr>
          <p:nvPr/>
        </p:nvPicPr>
        <p:blipFill rotWithShape="1">
          <a:blip r:embed="rId4">
            <a:extLst>
              <a:ext uri="{28A0092B-C50C-407E-A947-70E740481C1C}">
                <a14:useLocalDpi xmlns:a14="http://schemas.microsoft.com/office/drawing/2010/main" val="0"/>
              </a:ext>
            </a:extLst>
          </a:blip>
          <a:srcRect l="46569" r="7897"/>
          <a:stretch/>
        </p:blipFill>
        <p:spPr bwMode="auto">
          <a:xfrm>
            <a:off x="7975599" y="2650331"/>
            <a:ext cx="3910327" cy="385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50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8941"/>
            <a:ext cx="10515600" cy="5958022"/>
          </a:xfrm>
        </p:spPr>
        <p:txBody>
          <a:bodyPr/>
          <a:lstStyle/>
          <a:p>
            <a:pPr marL="0" indent="0" algn="ctr">
              <a:buNone/>
            </a:pPr>
            <a:r>
              <a:rPr lang="en-GB" sz="4400" b="1" dirty="0">
                <a:latin typeface="Arial" panose="020B0604020202020204" pitchFamily="34" charset="0"/>
                <a:cs typeface="Arial" panose="020B0604020202020204" pitchFamily="34" charset="0"/>
              </a:rPr>
              <a:t>Starter question</a:t>
            </a:r>
          </a:p>
          <a:p>
            <a:pPr marL="0" indent="0" algn="ctr">
              <a:buNone/>
            </a:pPr>
            <a:r>
              <a:rPr lang="en-GB" dirty="0">
                <a:latin typeface="Arial" panose="020B0604020202020204" pitchFamily="34" charset="0"/>
                <a:cs typeface="Arial" panose="020B0604020202020204" pitchFamily="34" charset="0"/>
              </a:rPr>
              <a:t>What jobs did children do in the past?</a:t>
            </a:r>
          </a:p>
          <a:p>
            <a:pPr marL="0" indent="0">
              <a:buNone/>
            </a:pPr>
            <a:endParaRPr lang="en-GB" i="1" dirty="0"/>
          </a:p>
        </p:txBody>
      </p:sp>
      <p:sp>
        <p:nvSpPr>
          <p:cNvPr id="4" name="AutoShape 2" descr="Image result for child chimney sweep"/>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1880315"/>
            <a:ext cx="3446933" cy="45517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900" y="1880313"/>
            <a:ext cx="2923950" cy="455171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3691"/>
          <a:stretch/>
        </p:blipFill>
        <p:spPr>
          <a:xfrm>
            <a:off x="7233767" y="1880314"/>
            <a:ext cx="4702444" cy="4551719"/>
          </a:xfrm>
          <a:prstGeom prst="rect">
            <a:avLst/>
          </a:prstGeom>
        </p:spPr>
      </p:pic>
    </p:spTree>
    <p:extLst>
      <p:ext uri="{BB962C8B-B14F-4D97-AF65-F5344CB8AC3E}">
        <p14:creationId xmlns:p14="http://schemas.microsoft.com/office/powerpoint/2010/main" val="232372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D0B767-E5A0-5445-944C-C71B721AFDE2}"/>
              </a:ext>
            </a:extLst>
          </p:cNvPr>
          <p:cNvSpPr>
            <a:spLocks noGrp="1"/>
          </p:cNvSpPr>
          <p:nvPr>
            <p:ph idx="1"/>
          </p:nvPr>
        </p:nvSpPr>
        <p:spPr>
          <a:xfrm>
            <a:off x="871538" y="673215"/>
            <a:ext cx="10548472" cy="5513271"/>
          </a:xfrm>
        </p:spPr>
        <p:txBody>
          <a:bodyPr>
            <a:noAutofit/>
          </a:bodyPr>
          <a:lstStyle/>
          <a:p>
            <a:pPr marL="0" indent="0">
              <a:buNone/>
            </a:pPr>
            <a:r>
              <a:rPr lang="en-GB" sz="2400" dirty="0">
                <a:latin typeface="Arial" panose="020B0604020202020204" pitchFamily="34" charset="0"/>
                <a:cs typeface="Arial" panose="020B0604020202020204" pitchFamily="34" charset="0"/>
              </a:rPr>
              <a:t>When children attended Blue Coat School in the 18th century, childhood was very different than it is today. Children were not entitled to an education and many lived in terrible poverty, beginning work at a very young age, often in dangerous jobs.</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Although Blue Coat was set up as a charity to help orphan children, pupils spent only a third of their day in lessons, and two thirds working: weaving stockings, spinning cotton, making pins, picking oakum - even their urine was sold. </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In 1783, the school agreed that pin making was detrimental to the children’s health and against the principles that the school was founded on, and after that no child was made to work. Instead of manual labour, the children could finally focus on their lessons.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69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Activity</a:t>
            </a:r>
          </a:p>
        </p:txBody>
      </p:sp>
      <p:sp>
        <p:nvSpPr>
          <p:cNvPr id="3" name="Content Placeholder 2"/>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You will take part in a debate about the use of child labour in the early years of Blue Coat School. You will be able to structure arguments both for or against the following motion:</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i="1" dirty="0">
                <a:latin typeface="Arial" panose="020B0604020202020204" pitchFamily="34" charset="0"/>
                <a:cs typeface="Arial" panose="020B0604020202020204" pitchFamily="34" charset="0"/>
              </a:rPr>
              <a:t>A charity school is very expensive to run. As we have helped the children so much and given them a better life, they should contribute to the running of the school. Besides, many children are working at this time.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88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1165225"/>
            <a:ext cx="10515600" cy="4351338"/>
          </a:xfrm>
        </p:spPr>
        <p:txBody>
          <a:bodyPr>
            <a:normAutofit fontScale="92500" lnSpcReduction="10000"/>
          </a:bodyPr>
          <a:lstStyle/>
          <a:p>
            <a:pPr marL="0" indent="0">
              <a:buNone/>
            </a:pPr>
            <a:r>
              <a:rPr lang="en-GB" sz="4400" b="1" dirty="0">
                <a:latin typeface="Arial" panose="020B0604020202020204" pitchFamily="34" charset="0"/>
                <a:cs typeface="Arial" panose="020B0604020202020204" pitchFamily="34" charset="0"/>
              </a:rPr>
              <a:t>Researching your argument</a:t>
            </a:r>
            <a:endParaRPr lang="en-GB" sz="4400" dirty="0">
              <a:latin typeface="Arial" panose="020B0604020202020204" pitchFamily="34" charset="0"/>
              <a:cs typeface="Arial" panose="020B0604020202020204" pitchFamily="34" charset="0"/>
            </a:endParaRPr>
          </a:p>
          <a:p>
            <a:pPr marL="0" indent="0">
              <a:buNone/>
            </a:pPr>
            <a:endParaRPr lang="en-GB" sz="2600" dirty="0">
              <a:latin typeface="Arial" panose="020B0604020202020204" pitchFamily="34" charset="0"/>
              <a:cs typeface="Arial" panose="020B0604020202020204" pitchFamily="34" charset="0"/>
            </a:endParaRPr>
          </a:p>
          <a:p>
            <a:pPr marL="0" indent="0">
              <a:buNone/>
            </a:pPr>
            <a:r>
              <a:rPr lang="en-GB" sz="2600" dirty="0">
                <a:latin typeface="Arial" panose="020B0604020202020204" pitchFamily="34" charset="0"/>
                <a:cs typeface="Arial" panose="020B0604020202020204" pitchFamily="34" charset="0"/>
              </a:rPr>
              <a:t>Use the material provided to research your argument and also discuss ideas as a group. If the children want to research their argument further using books or the internet here are some questions they might want to consider:</a:t>
            </a:r>
          </a:p>
          <a:p>
            <a:pPr marL="0" indent="0">
              <a:buNone/>
            </a:pPr>
            <a:r>
              <a:rPr lang="en-GB" sz="2600" b="1" dirty="0">
                <a:latin typeface="Arial" panose="020B0604020202020204" pitchFamily="34" charset="0"/>
                <a:cs typeface="Arial" panose="020B0604020202020204" pitchFamily="34" charset="0"/>
              </a:rPr>
              <a:t>For</a:t>
            </a:r>
            <a:endParaRPr lang="en-GB" sz="2600" dirty="0">
              <a:latin typeface="Arial" panose="020B0604020202020204" pitchFamily="34" charset="0"/>
              <a:cs typeface="Arial" panose="020B0604020202020204" pitchFamily="34" charset="0"/>
            </a:endParaRPr>
          </a:p>
          <a:p>
            <a:pPr lvl="0"/>
            <a:r>
              <a:rPr lang="en-GB" sz="2600" dirty="0">
                <a:latin typeface="Arial" panose="020B0604020202020204" pitchFamily="34" charset="0"/>
                <a:cs typeface="Arial" panose="020B0604020202020204" pitchFamily="34" charset="0"/>
              </a:rPr>
              <a:t>What life was like for children in workhouses during this time</a:t>
            </a:r>
          </a:p>
          <a:p>
            <a:pPr lvl="0"/>
            <a:r>
              <a:rPr lang="en-GB" sz="2600" dirty="0">
                <a:latin typeface="Arial" panose="020B0604020202020204" pitchFamily="34" charset="0"/>
                <a:cs typeface="Arial" panose="020B0604020202020204" pitchFamily="34" charset="0"/>
              </a:rPr>
              <a:t>The importance of being given an education during this time</a:t>
            </a:r>
          </a:p>
          <a:p>
            <a:pPr lvl="0"/>
            <a:r>
              <a:rPr lang="en-GB" sz="2600" dirty="0">
                <a:latin typeface="Arial" panose="020B0604020202020204" pitchFamily="34" charset="0"/>
                <a:cs typeface="Arial" panose="020B0604020202020204" pitchFamily="34" charset="0"/>
              </a:rPr>
              <a:t>Attitudes towards child labour at this time</a:t>
            </a:r>
          </a:p>
          <a:p>
            <a:pPr lvl="0"/>
            <a:r>
              <a:rPr lang="en-GB" sz="2600" dirty="0">
                <a:latin typeface="Arial" panose="020B0604020202020204" pitchFamily="34" charset="0"/>
                <a:cs typeface="Arial" panose="020B0604020202020204" pitchFamily="34" charset="0"/>
              </a:rPr>
              <a:t>The idea of ‘childhood’ and how this has developed over time</a:t>
            </a:r>
          </a:p>
          <a:p>
            <a:pPr marL="0" indent="0">
              <a:buNone/>
            </a:pPr>
            <a:endParaRPr lang="en-GB" dirty="0"/>
          </a:p>
        </p:txBody>
      </p:sp>
    </p:spTree>
    <p:extLst>
      <p:ext uri="{BB962C8B-B14F-4D97-AF65-F5344CB8AC3E}">
        <p14:creationId xmlns:p14="http://schemas.microsoft.com/office/powerpoint/2010/main" val="23585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300" y="1177925"/>
            <a:ext cx="10515600" cy="4351338"/>
          </a:xfrm>
        </p:spPr>
        <p:txBody>
          <a:bodyPr>
            <a:normAutofit fontScale="55000" lnSpcReduction="20000"/>
          </a:bodyPr>
          <a:lstStyle/>
          <a:p>
            <a:pPr marL="0" indent="0">
              <a:buNone/>
            </a:pPr>
            <a:r>
              <a:rPr lang="en-GB" sz="7000" b="1" dirty="0">
                <a:latin typeface="Arial" panose="020B0604020202020204" pitchFamily="34" charset="0"/>
                <a:cs typeface="Arial" panose="020B0604020202020204" pitchFamily="34" charset="0"/>
              </a:rPr>
              <a:t>Researching your argument</a:t>
            </a:r>
          </a:p>
          <a:p>
            <a:pPr marL="0" indent="0">
              <a:buNone/>
            </a:pPr>
            <a:endParaRPr lang="en-GB" sz="3800" dirty="0">
              <a:latin typeface="Arial" panose="020B0604020202020204" pitchFamily="34" charset="0"/>
              <a:cs typeface="Arial" panose="020B0604020202020204" pitchFamily="34" charset="0"/>
            </a:endParaRPr>
          </a:p>
          <a:p>
            <a:pPr marL="0" indent="0">
              <a:buNone/>
            </a:pPr>
            <a:r>
              <a:rPr lang="en-GB" sz="4400" dirty="0">
                <a:latin typeface="Arial" panose="020B0604020202020204" pitchFamily="34" charset="0"/>
                <a:cs typeface="Arial" panose="020B0604020202020204" pitchFamily="34" charset="0"/>
              </a:rPr>
              <a:t>Use the material provided to research the argument and also discuss ideas as a group. If the children want to research their argument further using books or the internet, here are some questions they might want to consider:</a:t>
            </a:r>
          </a:p>
          <a:p>
            <a:pPr marL="0" indent="0">
              <a:buNone/>
            </a:pPr>
            <a:endParaRPr lang="en-GB" sz="4400" b="1" dirty="0">
              <a:latin typeface="Arial" panose="020B0604020202020204" pitchFamily="34" charset="0"/>
              <a:cs typeface="Arial" panose="020B0604020202020204" pitchFamily="34" charset="0"/>
            </a:endParaRPr>
          </a:p>
          <a:p>
            <a:pPr marL="0" indent="0">
              <a:buNone/>
            </a:pPr>
            <a:r>
              <a:rPr lang="en-GB" sz="4400" b="1" dirty="0">
                <a:latin typeface="Arial" panose="020B0604020202020204" pitchFamily="34" charset="0"/>
                <a:cs typeface="Arial" panose="020B0604020202020204" pitchFamily="34" charset="0"/>
              </a:rPr>
              <a:t>Against</a:t>
            </a:r>
            <a:endParaRPr lang="en-GB" sz="4400" dirty="0">
              <a:latin typeface="Arial" panose="020B0604020202020204" pitchFamily="34" charset="0"/>
              <a:cs typeface="Arial" panose="020B0604020202020204" pitchFamily="34" charset="0"/>
            </a:endParaRPr>
          </a:p>
          <a:p>
            <a:pPr lvl="0"/>
            <a:r>
              <a:rPr lang="en-GB" sz="4400" dirty="0">
                <a:latin typeface="Arial" panose="020B0604020202020204" pitchFamily="34" charset="0"/>
                <a:cs typeface="Arial" panose="020B0604020202020204" pitchFamily="34" charset="0"/>
              </a:rPr>
              <a:t>The dangers of child labour</a:t>
            </a:r>
          </a:p>
          <a:p>
            <a:pPr lvl="0"/>
            <a:r>
              <a:rPr lang="en-GB" sz="4400" dirty="0">
                <a:latin typeface="Arial" panose="020B0604020202020204" pitchFamily="34" charset="0"/>
                <a:cs typeface="Arial" panose="020B0604020202020204" pitchFamily="34" charset="0"/>
              </a:rPr>
              <a:t>What life was like for children at this time, rich and poor</a:t>
            </a:r>
          </a:p>
          <a:p>
            <a:pPr lvl="0"/>
            <a:r>
              <a:rPr lang="en-GB" sz="4400" dirty="0">
                <a:latin typeface="Arial" panose="020B0604020202020204" pitchFamily="34" charset="0"/>
                <a:cs typeface="Arial" panose="020B0604020202020204" pitchFamily="34" charset="0"/>
              </a:rPr>
              <a:t>The importance of being given an education during this time</a:t>
            </a:r>
          </a:p>
          <a:p>
            <a:pPr lvl="0"/>
            <a:r>
              <a:rPr lang="en-GB" sz="4400" dirty="0">
                <a:latin typeface="Arial" panose="020B0604020202020204" pitchFamily="34" charset="0"/>
                <a:cs typeface="Arial" panose="020B0604020202020204" pitchFamily="34" charset="0"/>
              </a:rPr>
              <a:t>How ideas around child labour have changed since this time</a:t>
            </a:r>
          </a:p>
          <a:p>
            <a:pPr marL="0" indent="0">
              <a:buNone/>
            </a:pPr>
            <a:endParaRPr lang="en-GB" dirty="0"/>
          </a:p>
        </p:txBody>
      </p:sp>
    </p:spTree>
    <p:extLst>
      <p:ext uri="{BB962C8B-B14F-4D97-AF65-F5344CB8AC3E}">
        <p14:creationId xmlns:p14="http://schemas.microsoft.com/office/powerpoint/2010/main" val="218502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842" t="17815" r="4146" b="19541"/>
          <a:stretch/>
        </p:blipFill>
        <p:spPr>
          <a:xfrm>
            <a:off x="-128588" y="0"/>
            <a:ext cx="9288967" cy="6872211"/>
          </a:xfrm>
          <a:prstGeom prst="rect">
            <a:avLst/>
          </a:prstGeom>
        </p:spPr>
      </p:pic>
      <p:sp>
        <p:nvSpPr>
          <p:cNvPr id="2" name="TextBox 1">
            <a:extLst>
              <a:ext uri="{FF2B5EF4-FFF2-40B4-BE49-F238E27FC236}">
                <a16:creationId xmlns:a16="http://schemas.microsoft.com/office/drawing/2014/main" id="{FFDC301F-A624-994A-994B-3A1108040078}"/>
              </a:ext>
            </a:extLst>
          </p:cNvPr>
          <p:cNvSpPr txBox="1"/>
          <p:nvPr/>
        </p:nvSpPr>
        <p:spPr>
          <a:xfrm>
            <a:off x="9433039" y="2386361"/>
            <a:ext cx="2239849" cy="440120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Bluecoat pupils in woodwork class, probably late 19</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century.</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This is not an image of children engaged in manufacturing things that the school then sold, as in the 18</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century. </a:t>
            </a:r>
          </a:p>
        </p:txBody>
      </p:sp>
    </p:spTree>
    <p:extLst>
      <p:ext uri="{BB962C8B-B14F-4D97-AF65-F5344CB8AC3E}">
        <p14:creationId xmlns:p14="http://schemas.microsoft.com/office/powerpoint/2010/main" val="200519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Extension Activity</a:t>
            </a:r>
          </a:p>
        </p:txBody>
      </p:sp>
      <p:sp>
        <p:nvSpPr>
          <p:cNvPr id="4" name="Content Placeholder 3"/>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Blue Coat School moved to Wavertree in 1906 and the building then became a centre for the arts. </a:t>
            </a:r>
          </a:p>
          <a:p>
            <a:pPr marL="0" indent="0">
              <a:buNone/>
            </a:pPr>
            <a:r>
              <a:rPr lang="en-GB" sz="2400" dirty="0">
                <a:latin typeface="Arial" panose="020B0604020202020204" pitchFamily="34" charset="0"/>
                <a:cs typeface="Arial" panose="020B0604020202020204" pitchFamily="34" charset="0"/>
              </a:rPr>
              <a:t>Over the years, many artists have explored Bluecoat’s history and used it as inspiration to create different art works. </a:t>
            </a:r>
          </a:p>
          <a:p>
            <a:pPr marL="0" indent="0">
              <a:buNone/>
            </a:pPr>
            <a:r>
              <a:rPr lang="en-GB" sz="2400" dirty="0">
                <a:latin typeface="Arial" panose="020B0604020202020204" pitchFamily="34" charset="0"/>
                <a:cs typeface="Arial" panose="020B0604020202020204" pitchFamily="34" charset="0"/>
              </a:rPr>
              <a:t>You will use some of these artworks to explore what life might have been like for pupils at Bluecoat in the past, and how children are affected by the issue of child labour today. </a:t>
            </a:r>
          </a:p>
        </p:txBody>
      </p:sp>
    </p:spTree>
    <p:extLst>
      <p:ext uri="{BB962C8B-B14F-4D97-AF65-F5344CB8AC3E}">
        <p14:creationId xmlns:p14="http://schemas.microsoft.com/office/powerpoint/2010/main" val="254720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4012" y="3943350"/>
            <a:ext cx="2771776" cy="2443162"/>
          </a:xfrm>
        </p:spPr>
        <p:txBody>
          <a:bodyPr>
            <a:normAutofit/>
          </a:bodyPr>
          <a:lstStyle/>
          <a:p>
            <a:r>
              <a:rPr lang="en-GB" sz="2000" b="1" dirty="0">
                <a:latin typeface="Arial" panose="020B0604020202020204" pitchFamily="34" charset="0"/>
                <a:cs typeface="Arial" panose="020B0604020202020204" pitchFamily="34" charset="0"/>
              </a:rPr>
              <a:t>Geraldine Pilgrim</a:t>
            </a:r>
            <a:br>
              <a:rPr lang="en-GB" sz="2000" b="1" dirty="0">
                <a:latin typeface="Arial" panose="020B0604020202020204" pitchFamily="34" charset="0"/>
                <a:cs typeface="Arial" panose="020B0604020202020204" pitchFamily="34" charset="0"/>
              </a:rPr>
            </a:br>
            <a:r>
              <a:rPr lang="en-GB" sz="2000" b="1" i="1" dirty="0">
                <a:latin typeface="Arial" panose="020B0604020202020204" pitchFamily="34" charset="0"/>
                <a:cs typeface="Arial" panose="020B0604020202020204" pitchFamily="34" charset="0"/>
              </a:rPr>
              <a:t>Traces</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2008</a:t>
            </a: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Photo: Sharon </a:t>
            </a:r>
            <a:r>
              <a:rPr lang="en-GB" sz="2000" b="1" dirty="0" err="1">
                <a:latin typeface="Arial" panose="020B0604020202020204" pitchFamily="34" charset="0"/>
                <a:cs typeface="Arial" panose="020B0604020202020204" pitchFamily="34" charset="0"/>
              </a:rPr>
              <a:t>Mutch</a:t>
            </a:r>
            <a:endParaRPr lang="en-GB" sz="2000" b="1" dirty="0">
              <a:latin typeface="Arial" panose="020B0604020202020204" pitchFamily="34" charset="0"/>
              <a:cs typeface="Arial" panose="020B0604020202020204" pitchFamily="34" charset="0"/>
            </a:endParaRPr>
          </a:p>
        </p:txBody>
      </p:sp>
      <p:pic>
        <p:nvPicPr>
          <p:cNvPr id="4" name="Picture 3" descr="photo by Sheila Burnett"/>
          <p:cNvPicPr/>
          <p:nvPr/>
        </p:nvPicPr>
        <p:blipFill>
          <a:blip r:embed="rId2">
            <a:extLst>
              <a:ext uri="{28A0092B-C50C-407E-A947-70E740481C1C}">
                <a14:useLocalDpi xmlns:a14="http://schemas.microsoft.com/office/drawing/2010/main" val="0"/>
              </a:ext>
            </a:extLst>
          </a:blip>
          <a:srcRect/>
          <a:stretch>
            <a:fillRect/>
          </a:stretch>
        </p:blipFill>
        <p:spPr bwMode="auto">
          <a:xfrm>
            <a:off x="238124" y="707072"/>
            <a:ext cx="8677275" cy="5679440"/>
          </a:xfrm>
          <a:prstGeom prst="rect">
            <a:avLst/>
          </a:prstGeom>
          <a:noFill/>
          <a:ln>
            <a:noFill/>
          </a:ln>
        </p:spPr>
      </p:pic>
    </p:spTree>
    <p:extLst>
      <p:ext uri="{BB962C8B-B14F-4D97-AF65-F5344CB8AC3E}">
        <p14:creationId xmlns:p14="http://schemas.microsoft.com/office/powerpoint/2010/main" val="2671598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456</Words>
  <Application>Microsoft Macintosh PowerPoint</Application>
  <PresentationFormat>Widescreen</PresentationFormat>
  <Paragraphs>46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Child Labour Debate</vt:lpstr>
      <vt:lpstr>PowerPoint Presentation</vt:lpstr>
      <vt:lpstr>PowerPoint Presentation</vt:lpstr>
      <vt:lpstr>Activity</vt:lpstr>
      <vt:lpstr>PowerPoint Presentation</vt:lpstr>
      <vt:lpstr>PowerPoint Presentation</vt:lpstr>
      <vt:lpstr>PowerPoint Presentation</vt:lpstr>
      <vt:lpstr>Extension Activity</vt:lpstr>
      <vt:lpstr>Geraldine Pilgrim Traces 2008  Photo: Sharon Mutch</vt:lpstr>
      <vt:lpstr>Susan Fitch  Escape 1994</vt:lpstr>
      <vt:lpstr>Susan Fitch from the exhibition, Somewhere in Particular 1994</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charity school is very expensive to run. As we have helped the children so much and given them a better life they should contribute to the running of the school. Anyway, loads of children are working at this time. </dc:title>
  <dc:creator>Samantha Wilson</dc:creator>
  <cp:lastModifiedBy>Bryan Biggs</cp:lastModifiedBy>
  <cp:revision>20</cp:revision>
  <dcterms:created xsi:type="dcterms:W3CDTF">2017-05-08T09:51:01Z</dcterms:created>
  <dcterms:modified xsi:type="dcterms:W3CDTF">2018-06-11T16:40:47Z</dcterms:modified>
</cp:coreProperties>
</file>