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2" r:id="rId3"/>
    <p:sldId id="266" r:id="rId4"/>
    <p:sldId id="267" r:id="rId5"/>
    <p:sldId id="269" r:id="rId6"/>
    <p:sldId id="257" r:id="rId7"/>
    <p:sldId id="256" r:id="rId8"/>
    <p:sldId id="259" r:id="rId9"/>
    <p:sldId id="268"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y Ritchie" initials="BR" lastIdx="7" clrIdx="0">
    <p:extLst>
      <p:ext uri="{19B8F6BF-5375-455C-9EA6-DF929625EA0E}">
        <p15:presenceInfo xmlns:p15="http://schemas.microsoft.com/office/powerpoint/2012/main" userId="S-1-5-21-1666127387-2398521768-1989619672-2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4" autoAdjust="0"/>
    <p:restoredTop sz="94660"/>
  </p:normalViewPr>
  <p:slideViewPr>
    <p:cSldViewPr snapToGrid="0">
      <p:cViewPr varScale="1">
        <p:scale>
          <a:sx n="84" d="100"/>
          <a:sy n="84" d="100"/>
        </p:scale>
        <p:origin x="208"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12T13:50:24.274" idx="1">
    <p:pos x="10" y="10"/>
    <p:text>simplify - ie What job would you like to do when you're older?</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1-12T13:51:25.678" idx="2">
    <p:pos x="2496" y="585"/>
    <p:text>same - Do you have the freedom....</p:text>
    <p:extLst>
      <p:ext uri="{C676402C-5697-4E1C-873F-D02D1690AC5C}">
        <p15:threadingInfo xmlns:p15="http://schemas.microsoft.com/office/powerpoint/2012/main" timeZoneBias="0"/>
      </p:ext>
    </p:extLst>
  </p:cm>
  <p:cm authorId="1" dt="2018-01-12T13:52:16.006" idx="3">
    <p:pos x="2496" y="721"/>
    <p:text>Could you change the picture? Maybe one of a child dressing up as a profession or something?</p:text>
    <p:extLst>
      <p:ext uri="{C676402C-5697-4E1C-873F-D02D1690AC5C}">
        <p15:threadingInfo xmlns:p15="http://schemas.microsoft.com/office/powerpoint/2012/main" timeZoneBias="0">
          <p15:parentCm authorId="1"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1-12T13:56:31.738" idx="5">
    <p:pos x="10" y="10"/>
    <p:text>You can see a sam shape reflected in these pictures here....</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1-12T13:57:18.356" idx="6">
    <p:pos x="7130" y="1143"/>
    <p:text>Addressed to the teacher again</p:text>
    <p:extLst>
      <p:ext uri="{C676402C-5697-4E1C-873F-D02D1690AC5C}">
        <p15:threadingInfo xmlns:p15="http://schemas.microsoft.com/office/powerpoint/2012/main" timeZoneBias="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1-12T13:58:00.631" idx="7">
    <p:pos x="7614" y="1728"/>
    <p:text>Middle picture looks stretched. also, jibb the book and just have an old pic and a new pic</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7AE3FF-FAB4-4257-A8B1-2B8ABAD52979}"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D310B-8615-443C-9F6D-668B246FEB4F}" type="slidenum">
              <a:rPr lang="en-GB" smtClean="0"/>
              <a:t>‹#›</a:t>
            </a:fld>
            <a:endParaRPr lang="en-GB"/>
          </a:p>
        </p:txBody>
      </p:sp>
    </p:spTree>
    <p:extLst>
      <p:ext uri="{BB962C8B-B14F-4D97-AF65-F5344CB8AC3E}">
        <p14:creationId xmlns:p14="http://schemas.microsoft.com/office/powerpoint/2010/main" val="408143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AE3FF-FAB4-4257-A8B1-2B8ABAD52979}"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D310B-8615-443C-9F6D-668B246FEB4F}" type="slidenum">
              <a:rPr lang="en-GB" smtClean="0"/>
              <a:t>‹#›</a:t>
            </a:fld>
            <a:endParaRPr lang="en-GB"/>
          </a:p>
        </p:txBody>
      </p:sp>
    </p:spTree>
    <p:extLst>
      <p:ext uri="{BB962C8B-B14F-4D97-AF65-F5344CB8AC3E}">
        <p14:creationId xmlns:p14="http://schemas.microsoft.com/office/powerpoint/2010/main" val="82777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AE3FF-FAB4-4257-A8B1-2B8ABAD52979}"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D310B-8615-443C-9F6D-668B246FEB4F}" type="slidenum">
              <a:rPr lang="en-GB" smtClean="0"/>
              <a:t>‹#›</a:t>
            </a:fld>
            <a:endParaRPr lang="en-GB"/>
          </a:p>
        </p:txBody>
      </p:sp>
    </p:spTree>
    <p:extLst>
      <p:ext uri="{BB962C8B-B14F-4D97-AF65-F5344CB8AC3E}">
        <p14:creationId xmlns:p14="http://schemas.microsoft.com/office/powerpoint/2010/main" val="291241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AE3FF-FAB4-4257-A8B1-2B8ABAD52979}"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D310B-8615-443C-9F6D-668B246FEB4F}" type="slidenum">
              <a:rPr lang="en-GB" smtClean="0"/>
              <a:t>‹#›</a:t>
            </a:fld>
            <a:endParaRPr lang="en-GB"/>
          </a:p>
        </p:txBody>
      </p:sp>
    </p:spTree>
    <p:extLst>
      <p:ext uri="{BB962C8B-B14F-4D97-AF65-F5344CB8AC3E}">
        <p14:creationId xmlns:p14="http://schemas.microsoft.com/office/powerpoint/2010/main" val="358762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7AE3FF-FAB4-4257-A8B1-2B8ABAD52979}"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D310B-8615-443C-9F6D-668B246FEB4F}" type="slidenum">
              <a:rPr lang="en-GB" smtClean="0"/>
              <a:t>‹#›</a:t>
            </a:fld>
            <a:endParaRPr lang="en-GB"/>
          </a:p>
        </p:txBody>
      </p:sp>
    </p:spTree>
    <p:extLst>
      <p:ext uri="{BB962C8B-B14F-4D97-AF65-F5344CB8AC3E}">
        <p14:creationId xmlns:p14="http://schemas.microsoft.com/office/powerpoint/2010/main" val="337514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7AE3FF-FAB4-4257-A8B1-2B8ABAD52979}"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D310B-8615-443C-9F6D-668B246FEB4F}" type="slidenum">
              <a:rPr lang="en-GB" smtClean="0"/>
              <a:t>‹#›</a:t>
            </a:fld>
            <a:endParaRPr lang="en-GB"/>
          </a:p>
        </p:txBody>
      </p:sp>
    </p:spTree>
    <p:extLst>
      <p:ext uri="{BB962C8B-B14F-4D97-AF65-F5344CB8AC3E}">
        <p14:creationId xmlns:p14="http://schemas.microsoft.com/office/powerpoint/2010/main" val="183535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7AE3FF-FAB4-4257-A8B1-2B8ABAD52979}" type="datetimeFigureOut">
              <a:rPr lang="en-GB" smtClean="0"/>
              <a:t>12/06/2018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1D310B-8615-443C-9F6D-668B246FEB4F}" type="slidenum">
              <a:rPr lang="en-GB" smtClean="0"/>
              <a:t>‹#›</a:t>
            </a:fld>
            <a:endParaRPr lang="en-GB"/>
          </a:p>
        </p:txBody>
      </p:sp>
    </p:spTree>
    <p:extLst>
      <p:ext uri="{BB962C8B-B14F-4D97-AF65-F5344CB8AC3E}">
        <p14:creationId xmlns:p14="http://schemas.microsoft.com/office/powerpoint/2010/main" val="348286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7AE3FF-FAB4-4257-A8B1-2B8ABAD52979}" type="datetimeFigureOut">
              <a:rPr lang="en-GB" smtClean="0"/>
              <a:t>12/06/2018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1D310B-8615-443C-9F6D-668B246FEB4F}" type="slidenum">
              <a:rPr lang="en-GB" smtClean="0"/>
              <a:t>‹#›</a:t>
            </a:fld>
            <a:endParaRPr lang="en-GB"/>
          </a:p>
        </p:txBody>
      </p:sp>
    </p:spTree>
    <p:extLst>
      <p:ext uri="{BB962C8B-B14F-4D97-AF65-F5344CB8AC3E}">
        <p14:creationId xmlns:p14="http://schemas.microsoft.com/office/powerpoint/2010/main" val="221850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AE3FF-FAB4-4257-A8B1-2B8ABAD52979}" type="datetimeFigureOut">
              <a:rPr lang="en-GB" smtClean="0"/>
              <a:t>12/06/2018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1D310B-8615-443C-9F6D-668B246FEB4F}" type="slidenum">
              <a:rPr lang="en-GB" smtClean="0"/>
              <a:t>‹#›</a:t>
            </a:fld>
            <a:endParaRPr lang="en-GB"/>
          </a:p>
        </p:txBody>
      </p:sp>
    </p:spTree>
    <p:extLst>
      <p:ext uri="{BB962C8B-B14F-4D97-AF65-F5344CB8AC3E}">
        <p14:creationId xmlns:p14="http://schemas.microsoft.com/office/powerpoint/2010/main" val="103920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7AE3FF-FAB4-4257-A8B1-2B8ABAD52979}"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D310B-8615-443C-9F6D-668B246FEB4F}" type="slidenum">
              <a:rPr lang="en-GB" smtClean="0"/>
              <a:t>‹#›</a:t>
            </a:fld>
            <a:endParaRPr lang="en-GB"/>
          </a:p>
        </p:txBody>
      </p:sp>
    </p:spTree>
    <p:extLst>
      <p:ext uri="{BB962C8B-B14F-4D97-AF65-F5344CB8AC3E}">
        <p14:creationId xmlns:p14="http://schemas.microsoft.com/office/powerpoint/2010/main" val="269072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7AE3FF-FAB4-4257-A8B1-2B8ABAD52979}"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D310B-8615-443C-9F6D-668B246FEB4F}" type="slidenum">
              <a:rPr lang="en-GB" smtClean="0"/>
              <a:t>‹#›</a:t>
            </a:fld>
            <a:endParaRPr lang="en-GB"/>
          </a:p>
        </p:txBody>
      </p:sp>
    </p:spTree>
    <p:extLst>
      <p:ext uri="{BB962C8B-B14F-4D97-AF65-F5344CB8AC3E}">
        <p14:creationId xmlns:p14="http://schemas.microsoft.com/office/powerpoint/2010/main" val="52409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E3FF-FAB4-4257-A8B1-2B8ABAD52979}" type="datetimeFigureOut">
              <a:rPr lang="en-GB" smtClean="0"/>
              <a:t>12/06/2018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D310B-8615-443C-9F6D-668B246FEB4F}" type="slidenum">
              <a:rPr lang="en-GB" smtClean="0"/>
              <a:t>‹#›</a:t>
            </a:fld>
            <a:endParaRPr lang="en-GB"/>
          </a:p>
        </p:txBody>
      </p:sp>
    </p:spTree>
    <p:extLst>
      <p:ext uri="{BB962C8B-B14F-4D97-AF65-F5344CB8AC3E}">
        <p14:creationId xmlns:p14="http://schemas.microsoft.com/office/powerpoint/2010/main" val="406261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309813"/>
            <a:ext cx="10515600" cy="1325563"/>
          </a:xfrm>
        </p:spPr>
        <p:txBody>
          <a:bodyPr>
            <a:noAutofit/>
          </a:bodyPr>
          <a:lstStyle/>
          <a:p>
            <a:pPr algn="ctr"/>
            <a:r>
              <a:rPr lang="en-GB" sz="9600" b="1" dirty="0">
                <a:latin typeface="Arial" panose="020B0604020202020204" pitchFamily="34" charset="0"/>
                <a:cs typeface="Arial" panose="020B0604020202020204" pitchFamily="34" charset="0"/>
              </a:rPr>
              <a:t>Indentures</a:t>
            </a:r>
          </a:p>
        </p:txBody>
      </p:sp>
    </p:spTree>
    <p:extLst>
      <p:ext uri="{BB962C8B-B14F-4D97-AF65-F5344CB8AC3E}">
        <p14:creationId xmlns:p14="http://schemas.microsoft.com/office/powerpoint/2010/main" val="194915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2013" y="560388"/>
            <a:ext cx="6937374" cy="2297112"/>
          </a:xfrm>
        </p:spPr>
        <p:txBody>
          <a:bodyPr>
            <a:normAutofit lnSpcReduction="10000"/>
          </a:bodyPr>
          <a:lstStyle/>
          <a:p>
            <a:pPr marL="0" indent="0" algn="ctr">
              <a:buNone/>
            </a:pPr>
            <a:r>
              <a:rPr lang="en-GB" sz="4400" b="1" dirty="0">
                <a:latin typeface="Arial" panose="020B0604020202020204" pitchFamily="34" charset="0"/>
                <a:cs typeface="Arial" panose="020B0604020202020204" pitchFamily="34" charset="0"/>
              </a:rPr>
              <a:t>   End question</a:t>
            </a:r>
          </a:p>
          <a:p>
            <a:pPr marL="0" indent="0" algn="ctr">
              <a:buNone/>
            </a:pPr>
            <a:r>
              <a:rPr lang="en-GB" sz="2400" dirty="0">
                <a:latin typeface="Arial" panose="020B0604020202020204" pitchFamily="34" charset="0"/>
                <a:cs typeface="Arial" panose="020B0604020202020204" pitchFamily="34" charset="0"/>
              </a:rPr>
              <a:t>How are the choices children can make about their lives today different from those children could make 300 years ago?</a:t>
            </a:r>
          </a:p>
          <a:p>
            <a:pPr marL="0" indent="0" algn="ctr">
              <a:buNone/>
            </a:pPr>
            <a:r>
              <a:rPr lang="en-GB" i="1" dirty="0"/>
              <a:t>				</a:t>
            </a:r>
          </a:p>
          <a:p>
            <a:pPr marL="0" indent="0">
              <a:buNone/>
            </a:pPr>
            <a:endParaRPr lang="en-GB" i="1" dirty="0"/>
          </a:p>
        </p:txBody>
      </p:sp>
      <p:pic>
        <p:nvPicPr>
          <p:cNvPr id="2050" name="Picture 2" descr="Image result for 18th century sai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81" y="1103864"/>
            <a:ext cx="3372010" cy="51524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computer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descr="Image result for different jobs for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999" y="2666338"/>
            <a:ext cx="4287837" cy="359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47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28" y="286800"/>
            <a:ext cx="11353800" cy="6176963"/>
          </a:xfrm>
        </p:spPr>
        <p:txBody>
          <a:bodyPr/>
          <a:lstStyle/>
          <a:p>
            <a:pPr marL="0" indent="0" algn="ctr">
              <a:buNone/>
            </a:pPr>
            <a:r>
              <a:rPr lang="en-GB" sz="4400" b="1" dirty="0">
                <a:latin typeface="Arial" panose="020B0604020202020204" pitchFamily="34" charset="0"/>
                <a:cs typeface="Arial" panose="020B0604020202020204" pitchFamily="34" charset="0"/>
              </a:rPr>
              <a:t>End question</a:t>
            </a:r>
          </a:p>
          <a:p>
            <a:pPr marL="0" indent="0" algn="ctr">
              <a:buNone/>
            </a:pPr>
            <a:endParaRPr lang="en-GB" u="sng" dirty="0"/>
          </a:p>
          <a:p>
            <a:pPr marL="0" indent="0" algn="ctr">
              <a:buNone/>
            </a:pPr>
            <a:r>
              <a:rPr lang="en-GB" sz="2400" dirty="0">
                <a:latin typeface="Arial" panose="020B0604020202020204" pitchFamily="34" charset="0"/>
                <a:cs typeface="Arial" panose="020B0604020202020204" pitchFamily="34" charset="0"/>
              </a:rPr>
              <a:t>Do you think there are still children in the world who cannot make choices for themselves, and do not get given fair opportunities?</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u="sng" dirty="0"/>
          </a:p>
          <a:p>
            <a:pPr marL="0" indent="0">
              <a:buNone/>
            </a:pPr>
            <a:endParaRPr lang="en-GB" u="sng" dirty="0"/>
          </a:p>
          <a:p>
            <a:pPr marL="0" indent="0">
              <a:buNone/>
            </a:pPr>
            <a:r>
              <a:rPr lang="en-GB" dirty="0"/>
              <a:t>	</a:t>
            </a:r>
          </a:p>
        </p:txBody>
      </p:sp>
      <p:pic>
        <p:nvPicPr>
          <p:cNvPr id="2050" name="Picture 2" descr="Image result for child labour brick layer"/>
          <p:cNvPicPr>
            <a:picLocks noChangeAspect="1" noChangeArrowheads="1"/>
          </p:cNvPicPr>
          <p:nvPr/>
        </p:nvPicPr>
        <p:blipFill rotWithShape="1">
          <a:blip r:embed="rId2">
            <a:extLst>
              <a:ext uri="{28A0092B-C50C-407E-A947-70E740481C1C}">
                <a14:useLocalDpi xmlns:a14="http://schemas.microsoft.com/office/drawing/2010/main" val="0"/>
              </a:ext>
            </a:extLst>
          </a:blip>
          <a:srcRect l="5414" t="4357" r="22893" b="6210"/>
          <a:stretch/>
        </p:blipFill>
        <p:spPr bwMode="auto">
          <a:xfrm>
            <a:off x="398140" y="2836227"/>
            <a:ext cx="3840022" cy="3567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oor children"/>
          <p:cNvPicPr>
            <a:picLocks noChangeAspect="1" noChangeArrowheads="1"/>
          </p:cNvPicPr>
          <p:nvPr/>
        </p:nvPicPr>
        <p:blipFill rotWithShape="1">
          <a:blip r:embed="rId3">
            <a:extLst>
              <a:ext uri="{28A0092B-C50C-407E-A947-70E740481C1C}">
                <a14:useLocalDpi xmlns:a14="http://schemas.microsoft.com/office/drawing/2010/main" val="0"/>
              </a:ext>
            </a:extLst>
          </a:blip>
          <a:srcRect l="9097" t="10371" r="44978" b="13333"/>
          <a:stretch/>
        </p:blipFill>
        <p:spPr bwMode="auto">
          <a:xfrm>
            <a:off x="4418674" y="2836227"/>
            <a:ext cx="3221455" cy="3567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lated image">
            <a:extLst>
              <a:ext uri="{FF2B5EF4-FFF2-40B4-BE49-F238E27FC236}">
                <a16:creationId xmlns:a16="http://schemas.microsoft.com/office/drawing/2014/main" id="{8704C4E4-D43C-2248-BDFA-4A3F88B8CF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08" t="3197" r="24610" b="6695"/>
          <a:stretch/>
        </p:blipFill>
        <p:spPr bwMode="auto">
          <a:xfrm>
            <a:off x="7907673" y="2836228"/>
            <a:ext cx="3866249" cy="357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6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429443"/>
            <a:ext cx="12192000" cy="6176963"/>
          </a:xfrm>
        </p:spPr>
        <p:txBody>
          <a:bodyPr>
            <a:normAutofit/>
          </a:bodyPr>
          <a:lstStyle/>
          <a:p>
            <a:pPr marL="0" indent="0" algn="ctr">
              <a:buNone/>
            </a:pPr>
            <a:r>
              <a:rPr lang="en-GB" sz="4400" b="1" dirty="0">
                <a:latin typeface="Arial" panose="020B0604020202020204" pitchFamily="34" charset="0"/>
                <a:cs typeface="Arial" panose="020B0604020202020204" pitchFamily="34" charset="0"/>
              </a:rPr>
              <a:t>Starter question</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a:latin typeface="Arial" panose="020B0604020202020204" pitchFamily="34" charset="0"/>
                <a:cs typeface="Arial" panose="020B0604020202020204" pitchFamily="34" charset="0"/>
              </a:rPr>
              <a:t>	Can you think of any job you would like to do when you’re older?</a:t>
            </a:r>
          </a:p>
          <a:p>
            <a:pPr marL="0" indent="0" algn="ctr">
              <a:buNone/>
            </a:pPr>
            <a:r>
              <a:rPr lang="en-GB" i="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1026" name="Picture 2" descr="Image result for different jobs"/>
          <p:cNvPicPr>
            <a:picLocks noChangeAspect="1" noChangeArrowheads="1"/>
          </p:cNvPicPr>
          <p:nvPr/>
        </p:nvPicPr>
        <p:blipFill rotWithShape="1">
          <a:blip r:embed="rId2">
            <a:extLst>
              <a:ext uri="{28A0092B-C50C-407E-A947-70E740481C1C}">
                <a14:useLocalDpi xmlns:a14="http://schemas.microsoft.com/office/drawing/2010/main" val="0"/>
              </a:ext>
            </a:extLst>
          </a:blip>
          <a:srcRect t="14727" b="25726"/>
          <a:stretch/>
        </p:blipFill>
        <p:spPr bwMode="auto">
          <a:xfrm>
            <a:off x="750887" y="2578100"/>
            <a:ext cx="10690225" cy="402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1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2580" y="429443"/>
            <a:ext cx="8986838" cy="6176963"/>
          </a:xfrm>
        </p:spPr>
        <p:txBody>
          <a:bodyPr/>
          <a:lstStyle/>
          <a:p>
            <a:pPr marL="0" indent="0" algn="ctr">
              <a:buNone/>
            </a:pPr>
            <a:r>
              <a:rPr lang="en-GB" sz="4400" b="1" dirty="0">
                <a:latin typeface="Arial" panose="020B0604020202020204" pitchFamily="34" charset="0"/>
                <a:cs typeface="Arial" panose="020B0604020202020204" pitchFamily="34" charset="0"/>
              </a:rPr>
              <a:t>Starter question</a:t>
            </a:r>
          </a:p>
          <a:p>
            <a:pPr marL="0" indent="0">
              <a:buNone/>
            </a:pPr>
            <a:endParaRPr lang="en-GB" u="sng" dirty="0"/>
          </a:p>
          <a:p>
            <a:pPr marL="0" indent="0" algn="ctr">
              <a:buNone/>
            </a:pPr>
            <a:r>
              <a:rPr lang="en-GB" dirty="0"/>
              <a:t>Do you think you have the freedom to choose any job you want? Why do you think this?</a:t>
            </a:r>
          </a:p>
        </p:txBody>
      </p:sp>
      <p:pic>
        <p:nvPicPr>
          <p:cNvPr id="1026" name="Picture 2" descr="Image result for different jobs"/>
          <p:cNvPicPr>
            <a:picLocks noChangeAspect="1" noChangeArrowheads="1"/>
          </p:cNvPicPr>
          <p:nvPr/>
        </p:nvPicPr>
        <p:blipFill rotWithShape="1">
          <a:blip r:embed="rId2">
            <a:extLst>
              <a:ext uri="{28A0092B-C50C-407E-A947-70E740481C1C}">
                <a14:useLocalDpi xmlns:a14="http://schemas.microsoft.com/office/drawing/2010/main" val="0"/>
              </a:ext>
            </a:extLst>
          </a:blip>
          <a:srcRect t="14727" b="25726"/>
          <a:stretch/>
        </p:blipFill>
        <p:spPr bwMode="auto">
          <a:xfrm>
            <a:off x="750887" y="2578100"/>
            <a:ext cx="10690225" cy="402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75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63" y="25398"/>
            <a:ext cx="10653712" cy="1325563"/>
          </a:xfrm>
        </p:spPr>
        <p:txBody>
          <a:bodyPr/>
          <a:lstStyle/>
          <a:p>
            <a:r>
              <a:rPr lang="en-GB" b="1" dirty="0">
                <a:latin typeface="Arial" panose="020B0604020202020204" pitchFamily="34" charset="0"/>
                <a:cs typeface="Arial" panose="020B0604020202020204" pitchFamily="34" charset="0"/>
              </a:rPr>
              <a:t>Apprenticeships and Indentures</a:t>
            </a:r>
          </a:p>
        </p:txBody>
      </p:sp>
      <p:sp>
        <p:nvSpPr>
          <p:cNvPr id="3" name="Content Placeholder 2"/>
          <p:cNvSpPr>
            <a:spLocks noGrp="1"/>
          </p:cNvSpPr>
          <p:nvPr>
            <p:ph idx="1"/>
          </p:nvPr>
        </p:nvSpPr>
        <p:spPr>
          <a:xfrm>
            <a:off x="842963" y="1350961"/>
            <a:ext cx="10653712" cy="5532438"/>
          </a:xfrm>
        </p:spPr>
        <p:txBody>
          <a:bodyPr>
            <a:noAutofit/>
          </a:bodyPr>
          <a:lstStyle/>
          <a:p>
            <a:pPr marL="0" indent="0">
              <a:buNone/>
            </a:pPr>
            <a:r>
              <a:rPr lang="en-GB" sz="2400" dirty="0">
                <a:latin typeface="Arial" panose="020B0604020202020204" pitchFamily="34" charset="0"/>
                <a:cs typeface="Arial" panose="020B0604020202020204" pitchFamily="34" charset="0"/>
              </a:rPr>
              <a:t>Apprenticeships have a long history, dating back to medieval times, with young people made to work for a master for a fixed time (usually seven years). There were many rules children had to agree to when they signed their indenture, which is a legal document that sets out these rules.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Children had little or no say in the choice of apprenticeship, or master. A master did not have to pay them a wage, as the training provided was thought to be payment enough.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The indentures give us a good insight into what happened to children after they left Blue Coat School, and what opportunities were available to them. They also serve to highlight the differences between education and childhood today and in the 18</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century.</a:t>
            </a:r>
          </a:p>
        </p:txBody>
      </p:sp>
    </p:spTree>
    <p:extLst>
      <p:ext uri="{BB962C8B-B14F-4D97-AF65-F5344CB8AC3E}">
        <p14:creationId xmlns:p14="http://schemas.microsoft.com/office/powerpoint/2010/main" val="220136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CAEF5-2B28-674D-AB04-AF2F9C4AA79B}"/>
              </a:ext>
            </a:extLst>
          </p:cNvPr>
          <p:cNvSpPr>
            <a:spLocks noGrp="1"/>
          </p:cNvSpPr>
          <p:nvPr>
            <p:ph idx="1"/>
          </p:nvPr>
        </p:nvSpPr>
        <p:spPr>
          <a:xfrm>
            <a:off x="657225" y="1389340"/>
            <a:ext cx="10515600" cy="4654273"/>
          </a:xfrm>
        </p:spPr>
        <p:txBody>
          <a:bodyPr>
            <a:normAutofit fontScale="32500" lnSpcReduction="20000"/>
          </a:bodyPr>
          <a:lstStyle/>
          <a:p>
            <a:pPr marL="0" indent="0">
              <a:lnSpc>
                <a:spcPct val="107000"/>
              </a:lnSpc>
              <a:spcAft>
                <a:spcPts val="800"/>
              </a:spcAft>
              <a:buNone/>
            </a:pPr>
            <a:r>
              <a:rPr lang="en-GB" sz="7400" dirty="0">
                <a:latin typeface="Arial" panose="020B0604020202020204" pitchFamily="34" charset="0"/>
                <a:ea typeface="Calibri" panose="020F0502020204030204" pitchFamily="34" charset="0"/>
                <a:cs typeface="Arial" panose="020B0604020202020204" pitchFamily="34" charset="0"/>
              </a:rPr>
              <a:t>Using the material available on the My Bluecoat website, ask the children to read the rules that a Blue Coat School pupil would have to agree to follow when they entered an apprenticeship. Are these rules fair? How are these rules different from those followed in the workplace today?</a:t>
            </a:r>
          </a:p>
          <a:p>
            <a:pPr marL="0" indent="0">
              <a:lnSpc>
                <a:spcPct val="107000"/>
              </a:lnSpc>
              <a:spcAft>
                <a:spcPts val="800"/>
              </a:spcAft>
              <a:buNone/>
            </a:pPr>
            <a:r>
              <a:rPr lang="en-GB" sz="7400" dirty="0">
                <a:latin typeface="Arial" panose="020B0604020202020204" pitchFamily="34" charset="0"/>
                <a:ea typeface="Calibri" panose="020F0502020204030204" pitchFamily="34" charset="0"/>
                <a:cs typeface="Arial" panose="020B0604020202020204" pitchFamily="34" charset="0"/>
              </a:rPr>
              <a:t>Once the rules and the idea of apprenticeship have been discussed, fill in indenture templates with a chosen – one to be pursued for seven years, with little or no pay. Think about what rules would apply to this chosen career and how would you feel having such an important decision made by someone else. </a:t>
            </a:r>
          </a:p>
          <a:p>
            <a:pPr marL="0" indent="0">
              <a:lnSpc>
                <a:spcPct val="107000"/>
              </a:lnSpc>
              <a:spcAft>
                <a:spcPts val="800"/>
              </a:spcAft>
              <a:buNone/>
            </a:pPr>
            <a:r>
              <a:rPr lang="en-GB" sz="7400" dirty="0">
                <a:latin typeface="Arial" panose="020B0604020202020204" pitchFamily="34" charset="0"/>
                <a:ea typeface="Calibri" panose="020F0502020204030204" pitchFamily="34" charset="0"/>
                <a:cs typeface="Arial" panose="020B0604020202020204" pitchFamily="34" charset="0"/>
              </a:rPr>
              <a:t>Once the children have completed their indenture ask them to share their ideas with the group and discuss the differences between their indenture and the ones Blue Coat School pupils signed hundreds of years ago. </a:t>
            </a:r>
          </a:p>
          <a:p>
            <a:pPr marL="0" indent="0">
              <a:buNone/>
            </a:pPr>
            <a:endParaRPr lang="en-US" dirty="0"/>
          </a:p>
        </p:txBody>
      </p:sp>
      <p:sp>
        <p:nvSpPr>
          <p:cNvPr id="4" name="TextBox 3">
            <a:extLst>
              <a:ext uri="{FF2B5EF4-FFF2-40B4-BE49-F238E27FC236}">
                <a16:creationId xmlns:a16="http://schemas.microsoft.com/office/drawing/2014/main" id="{B2623EB3-7451-1940-8031-13C4578FC687}"/>
              </a:ext>
            </a:extLst>
          </p:cNvPr>
          <p:cNvSpPr txBox="1"/>
          <p:nvPr/>
        </p:nvSpPr>
        <p:spPr>
          <a:xfrm>
            <a:off x="657225" y="342900"/>
            <a:ext cx="3645422" cy="1046440"/>
          </a:xfrm>
          <a:prstGeom prst="rect">
            <a:avLst/>
          </a:prstGeom>
          <a:noFill/>
        </p:spPr>
        <p:txBody>
          <a:bodyPr wrap="none" rtlCol="0">
            <a:spAutoFit/>
          </a:bodyPr>
          <a:lstStyle/>
          <a:p>
            <a:r>
              <a:rPr lang="en-GB" sz="4400" b="1" dirty="0">
                <a:latin typeface="Arial" panose="020B0604020202020204" pitchFamily="34" charset="0"/>
                <a:ea typeface="Calibri" panose="020F0502020204030204" pitchFamily="34" charset="0"/>
                <a:cs typeface="Arial" panose="020B0604020202020204" pitchFamily="34" charset="0"/>
              </a:rPr>
              <a:t>Core Activity</a:t>
            </a:r>
          </a:p>
          <a:p>
            <a:endParaRPr lang="en-US" dirty="0"/>
          </a:p>
        </p:txBody>
      </p:sp>
    </p:spTree>
    <p:extLst>
      <p:ext uri="{BB962C8B-B14F-4D97-AF65-F5344CB8AC3E}">
        <p14:creationId xmlns:p14="http://schemas.microsoft.com/office/powerpoint/2010/main" val="347491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851" y="719137"/>
            <a:ext cx="9886950" cy="5596019"/>
          </a:xfrm>
          <a:prstGeom prst="rect">
            <a:avLst/>
          </a:prstGeom>
        </p:spPr>
        <p:txBody>
          <a:bodyPr wrap="square">
            <a:spAutoFit/>
          </a:bodyPr>
          <a:lstStyle/>
          <a:p>
            <a:pPr algn="ctr">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He shall not waste the Goods of his said Master nor lend them unlawfully to any. He shall not contract Fornication nor Matrimony contract within the said terms. He shall not play at Cards, </a:t>
            </a:r>
            <a:r>
              <a:rPr lang="en-GB" sz="2400" dirty="0" err="1">
                <a:effectLst/>
                <a:latin typeface="Arial" panose="020B0604020202020204" pitchFamily="34" charset="0"/>
                <a:ea typeface="Calibri" panose="020F0502020204030204" pitchFamily="34" charset="0"/>
                <a:cs typeface="Arial" panose="020B0604020202020204" pitchFamily="34" charset="0"/>
              </a:rPr>
              <a:t>Dice,Tables</a:t>
            </a:r>
            <a:r>
              <a:rPr lang="en-GB" sz="2400" dirty="0">
                <a:effectLst/>
                <a:latin typeface="Arial" panose="020B0604020202020204" pitchFamily="34" charset="0"/>
                <a:ea typeface="Calibri" panose="020F0502020204030204" pitchFamily="34" charset="0"/>
                <a:cs typeface="Arial" panose="020B0604020202020204" pitchFamily="34" charset="0"/>
              </a:rPr>
              <a:t> or any other unlawful Games, whereby his Said Master may have any Loss. With his own Goods or others, during the said Term, without License of his Said Master, he shall neither buy nor sell. He shall not haunt Taverns, Alehouses or Play-houses, nor absent him/herself from his said Masters Service Day or Night unlawfully. But in all Things as a faithful Apprentice, he shall and will behave himself towards his said Master and all his during the said Term. And the said Master during the said Term shall by the best Means or Method that he can, Teach or cause the said Apprentice to be Taught the Art and Mystery of a Merchant. And also shall find and provide unto the said Apprentice sufficient meat drink and lodging.</a:t>
            </a:r>
          </a:p>
        </p:txBody>
      </p:sp>
    </p:spTree>
    <p:extLst>
      <p:ext uri="{BB962C8B-B14F-4D97-AF65-F5344CB8AC3E}">
        <p14:creationId xmlns:p14="http://schemas.microsoft.com/office/powerpoint/2010/main" val="274670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C3E82E-8C9A-9541-81C0-FBB506EC4C13}"/>
              </a:ext>
            </a:extLst>
          </p:cNvPr>
          <p:cNvSpPr txBox="1"/>
          <p:nvPr/>
        </p:nvSpPr>
        <p:spPr>
          <a:xfrm>
            <a:off x="8153400" y="4380191"/>
            <a:ext cx="3215639"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Blue Coat School apprenticeship indenture document, 1729</a:t>
            </a:r>
          </a:p>
        </p:txBody>
      </p:sp>
      <p:pic>
        <p:nvPicPr>
          <p:cNvPr id="6" name="Picture 5">
            <a:extLst>
              <a:ext uri="{FF2B5EF4-FFF2-40B4-BE49-F238E27FC236}">
                <a16:creationId xmlns:a16="http://schemas.microsoft.com/office/drawing/2014/main" id="{53C9B169-A956-4240-ADAC-4195B7335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519" y="0"/>
            <a:ext cx="4911241" cy="6858000"/>
          </a:xfrm>
          <a:prstGeom prst="rect">
            <a:avLst/>
          </a:prstGeom>
        </p:spPr>
      </p:pic>
    </p:spTree>
    <p:extLst>
      <p:ext uri="{BB962C8B-B14F-4D97-AF65-F5344CB8AC3E}">
        <p14:creationId xmlns:p14="http://schemas.microsoft.com/office/powerpoint/2010/main" val="10555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7601" y="1772523"/>
            <a:ext cx="10077558" cy="4144340"/>
          </a:xfrm>
          <a:prstGeom prst="rect">
            <a:avLst/>
          </a:prstGeom>
        </p:spPr>
        <p:txBody>
          <a:bodyPr wrap="square">
            <a:spAutoFit/>
          </a:bodyPr>
          <a:lstStyle/>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The children at Blue Coat School did not have the freedom to choose their own career. Discuss with the children why it is important to have freedom of choice and how the idea of freedom may have changed over the last 300 years. </a:t>
            </a:r>
          </a:p>
          <a:p>
            <a:pPr>
              <a:lnSpc>
                <a:spcPct val="107000"/>
              </a:lnSpc>
              <a:spcAft>
                <a:spcPts val="800"/>
              </a:spcAft>
            </a:pP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Arial" panose="020B0604020202020204" pitchFamily="34" charset="0"/>
                <a:ea typeface="Calibri" panose="020F0502020204030204" pitchFamily="34" charset="0"/>
                <a:cs typeface="Times New Roman" panose="02020603050405020304" pitchFamily="18" charset="0"/>
              </a:rPr>
              <a:t>As a child today, what are you free to choose?</a:t>
            </a:r>
          </a:p>
          <a:p>
            <a:pPr>
              <a:lnSpc>
                <a:spcPct val="107000"/>
              </a:lnSpc>
              <a:spcAft>
                <a:spcPts val="800"/>
              </a:spcAft>
            </a:pP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Arial" panose="020B0604020202020204" pitchFamily="34" charset="0"/>
                <a:ea typeface="Calibri" panose="020F0502020204030204" pitchFamily="34" charset="0"/>
                <a:cs typeface="Times New Roman" panose="02020603050405020304" pitchFamily="18" charset="0"/>
              </a:rPr>
              <a:t>As a child today, what are you not free to choose?</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CE77114-9925-064C-91A5-8A0B7929F967}"/>
              </a:ext>
            </a:extLst>
          </p:cNvPr>
          <p:cNvSpPr txBox="1"/>
          <p:nvPr/>
        </p:nvSpPr>
        <p:spPr>
          <a:xfrm>
            <a:off x="1128713" y="742950"/>
            <a:ext cx="5057667" cy="1446550"/>
          </a:xfrm>
          <a:prstGeom prst="rect">
            <a:avLst/>
          </a:prstGeom>
          <a:noFill/>
        </p:spPr>
        <p:txBody>
          <a:bodyPr wrap="none" rtlCol="0">
            <a:spAutoFit/>
          </a:bodyPr>
          <a:lstStyle/>
          <a:p>
            <a:r>
              <a:rPr lang="en-GB" sz="4400" b="1" dirty="0">
                <a:latin typeface="Arial" panose="020B0604020202020204" pitchFamily="34" charset="0"/>
                <a:ea typeface="Calibri" panose="020F0502020204030204" pitchFamily="34" charset="0"/>
                <a:cs typeface="Arial" panose="020B0604020202020204" pitchFamily="34" charset="0"/>
              </a:rPr>
              <a:t>Extension Activity</a:t>
            </a:r>
            <a:endParaRPr lang="en-GB" sz="4400" dirty="0">
              <a:latin typeface="Arial" panose="020B0604020202020204" pitchFamily="34" charset="0"/>
              <a:ea typeface="Calibri" panose="020F050202020403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63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712" y="0"/>
            <a:ext cx="11226800" cy="1325563"/>
          </a:xfrm>
        </p:spPr>
        <p:txBody>
          <a:bodyPr/>
          <a:lstStyle/>
          <a:p>
            <a:r>
              <a:rPr lang="en-GB" b="1" dirty="0">
                <a:latin typeface="Arial" panose="020B0604020202020204" pitchFamily="34" charset="0"/>
                <a:cs typeface="Arial" panose="020B0604020202020204" pitchFamily="34" charset="0"/>
              </a:rPr>
              <a:t>Freedom to choose</a:t>
            </a:r>
          </a:p>
        </p:txBody>
      </p:sp>
      <p:sp>
        <p:nvSpPr>
          <p:cNvPr id="3" name="Content Placeholder 2"/>
          <p:cNvSpPr>
            <a:spLocks noGrp="1"/>
          </p:cNvSpPr>
          <p:nvPr>
            <p:ph idx="1"/>
          </p:nvPr>
        </p:nvSpPr>
        <p:spPr>
          <a:xfrm>
            <a:off x="1128712" y="1111249"/>
            <a:ext cx="9958389" cy="5489575"/>
          </a:xfrm>
        </p:spPr>
        <p:txBody>
          <a:bodyPr>
            <a:normAutofit/>
          </a:bodyPr>
          <a:lstStyle/>
          <a:p>
            <a:pPr marL="0" indent="0">
              <a:buNone/>
            </a:pPr>
            <a:r>
              <a:rPr lang="en-GB" sz="2400" dirty="0">
                <a:latin typeface="Arial" panose="020B0604020202020204" pitchFamily="34" charset="0"/>
                <a:cs typeface="Arial" panose="020B0604020202020204" pitchFamily="34" charset="0"/>
              </a:rPr>
              <a:t>Can you choose:</a:t>
            </a:r>
          </a:p>
          <a:p>
            <a:pPr>
              <a:buFontTx/>
              <a:buChar char="-"/>
            </a:pPr>
            <a:r>
              <a:rPr lang="en-GB" sz="2400" dirty="0">
                <a:latin typeface="Arial" panose="020B0604020202020204" pitchFamily="34" charset="0"/>
                <a:cs typeface="Arial" panose="020B0604020202020204" pitchFamily="34" charset="0"/>
              </a:rPr>
              <a:t>what you eat?</a:t>
            </a:r>
          </a:p>
          <a:p>
            <a:pPr>
              <a:buFontTx/>
              <a:buChar char="-"/>
            </a:pPr>
            <a:r>
              <a:rPr lang="en-GB" sz="2400" dirty="0">
                <a:latin typeface="Arial" panose="020B0604020202020204" pitchFamily="34" charset="0"/>
                <a:cs typeface="Arial" panose="020B0604020202020204" pitchFamily="34" charset="0"/>
              </a:rPr>
              <a:t>how you dress?</a:t>
            </a:r>
          </a:p>
          <a:p>
            <a:pPr>
              <a:buFontTx/>
              <a:buChar char="-"/>
            </a:pPr>
            <a:r>
              <a:rPr lang="en-GB" sz="2400" dirty="0">
                <a:latin typeface="Arial" panose="020B0604020202020204" pitchFamily="34" charset="0"/>
                <a:cs typeface="Arial" panose="020B0604020202020204" pitchFamily="34" charset="0"/>
              </a:rPr>
              <a:t>who you’re friends with?</a:t>
            </a:r>
          </a:p>
          <a:p>
            <a:pPr>
              <a:buFontTx/>
              <a:buChar char="-"/>
            </a:pPr>
            <a:r>
              <a:rPr lang="en-GB" sz="2400" dirty="0">
                <a:latin typeface="Arial" panose="020B0604020202020204" pitchFamily="34" charset="0"/>
                <a:cs typeface="Arial" panose="020B0604020202020204" pitchFamily="34" charset="0"/>
              </a:rPr>
              <a:t>your own hobbies?</a:t>
            </a:r>
          </a:p>
          <a:p>
            <a:pPr>
              <a:buFontTx/>
              <a:buChar char="-"/>
            </a:pPr>
            <a:r>
              <a:rPr lang="en-GB" sz="2400" dirty="0">
                <a:latin typeface="Arial" panose="020B0604020202020204" pitchFamily="34" charset="0"/>
                <a:cs typeface="Arial" panose="020B0604020202020204" pitchFamily="34" charset="0"/>
              </a:rPr>
              <a:t>what job you would like to do?</a:t>
            </a:r>
          </a:p>
          <a:p>
            <a:pPr>
              <a:buFontTx/>
              <a:buChar char="-"/>
            </a:pPr>
            <a:r>
              <a:rPr lang="en-GB" sz="2400" dirty="0">
                <a:latin typeface="Arial" panose="020B0604020202020204" pitchFamily="34" charset="0"/>
                <a:cs typeface="Arial" panose="020B0604020202020204" pitchFamily="34" charset="0"/>
              </a:rPr>
              <a:t>where you want to live?</a:t>
            </a:r>
          </a:p>
          <a:p>
            <a:pPr>
              <a:buFontTx/>
              <a:buChar char="-"/>
            </a:pPr>
            <a:r>
              <a:rPr lang="en-GB" sz="2400" dirty="0">
                <a:latin typeface="Arial" panose="020B0604020202020204" pitchFamily="34" charset="0"/>
                <a:cs typeface="Arial" panose="020B0604020202020204" pitchFamily="34" charset="0"/>
              </a:rPr>
              <a:t>how to spend your money?</a:t>
            </a:r>
          </a:p>
          <a:p>
            <a:pPr>
              <a:buFontTx/>
              <a:buChar char="-"/>
            </a:pPr>
            <a:r>
              <a:rPr lang="en-GB" sz="2400" dirty="0">
                <a:latin typeface="Arial" panose="020B0604020202020204" pitchFamily="34" charset="0"/>
                <a:cs typeface="Arial" panose="020B0604020202020204" pitchFamily="34" charset="0"/>
              </a:rPr>
              <a:t>to go on holiday?</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Would children at Blue Coat School be able to choose the same things as you?</a:t>
            </a:r>
          </a:p>
        </p:txBody>
      </p:sp>
    </p:spTree>
    <p:extLst>
      <p:ext uri="{BB962C8B-B14F-4D97-AF65-F5344CB8AC3E}">
        <p14:creationId xmlns:p14="http://schemas.microsoft.com/office/powerpoint/2010/main" val="1606791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697</Words>
  <Application>Microsoft Macintosh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Indentures</vt:lpstr>
      <vt:lpstr>PowerPoint Presentation</vt:lpstr>
      <vt:lpstr>PowerPoint Presentation</vt:lpstr>
      <vt:lpstr>Apprenticeships and Indentures</vt:lpstr>
      <vt:lpstr>PowerPoint Presentation</vt:lpstr>
      <vt:lpstr>PowerPoint Presentation</vt:lpstr>
      <vt:lpstr>PowerPoint Presentation</vt:lpstr>
      <vt:lpstr>PowerPoint Presentation</vt:lpstr>
      <vt:lpstr>Freedom to choose</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Wilson</dc:creator>
  <cp:lastModifiedBy>Bryan Biggs</cp:lastModifiedBy>
  <cp:revision>25</cp:revision>
  <dcterms:created xsi:type="dcterms:W3CDTF">2017-04-21T13:57:33Z</dcterms:created>
  <dcterms:modified xsi:type="dcterms:W3CDTF">2018-06-12T15:11:36Z</dcterms:modified>
</cp:coreProperties>
</file>