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69" r:id="rId4"/>
    <p:sldId id="275" r:id="rId5"/>
    <p:sldId id="277" r:id="rId6"/>
    <p:sldId id="256" r:id="rId7"/>
    <p:sldId id="257" r:id="rId8"/>
    <p:sldId id="258" r:id="rId9"/>
    <p:sldId id="259" r:id="rId10"/>
    <p:sldId id="260" r:id="rId11"/>
    <p:sldId id="261" r:id="rId12"/>
    <p:sldId id="262" r:id="rId13"/>
    <p:sldId id="278"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Ritchie" initials="BR" lastIdx="4" clrIdx="0">
    <p:extLst>
      <p:ext uri="{19B8F6BF-5375-455C-9EA6-DF929625EA0E}">
        <p15:presenceInfo xmlns:p15="http://schemas.microsoft.com/office/powerpoint/2012/main" userId="S-1-5-21-1666127387-2398521768-1989619672-2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89" d="100"/>
          <a:sy n="89" d="100"/>
        </p:scale>
        <p:origin x="20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2T14:23:25.538" idx="3">
    <p:pos x="10" y="10"/>
    <p:text>Not sure this would be legible - could you do a transcript in the presentation notes section for the teachers?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15T10:10:04.689" idx="4">
    <p:pos x="5351" y="3837"/>
    <p:text>There's almost two points on this slide - one about the fortunes of the city and one about the reports. Could it be split onto two slides so its not so text heavy?</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D59919-94D8-4F52-BBFB-FA5AF91F7DA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345986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D59919-94D8-4F52-BBFB-FA5AF91F7DA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250808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D59919-94D8-4F52-BBFB-FA5AF91F7DA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11749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D59919-94D8-4F52-BBFB-FA5AF91F7DA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126803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D59919-94D8-4F52-BBFB-FA5AF91F7DA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317315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D59919-94D8-4F52-BBFB-FA5AF91F7DA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345780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D59919-94D8-4F52-BBFB-FA5AF91F7DA7}"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195687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D59919-94D8-4F52-BBFB-FA5AF91F7DA7}"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68891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59919-94D8-4F52-BBFB-FA5AF91F7DA7}"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367554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D59919-94D8-4F52-BBFB-FA5AF91F7DA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1396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D59919-94D8-4F52-BBFB-FA5AF91F7DA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42D82A-96F9-49D3-B301-A5F93162F348}" type="slidenum">
              <a:rPr lang="en-GB" smtClean="0"/>
              <a:t>‹#›</a:t>
            </a:fld>
            <a:endParaRPr lang="en-GB"/>
          </a:p>
        </p:txBody>
      </p:sp>
    </p:spTree>
    <p:extLst>
      <p:ext uri="{BB962C8B-B14F-4D97-AF65-F5344CB8AC3E}">
        <p14:creationId xmlns:p14="http://schemas.microsoft.com/office/powerpoint/2010/main" val="325302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59919-94D8-4F52-BBFB-FA5AF91F7DA7}"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2D82A-96F9-49D3-B301-A5F93162F348}" type="slidenum">
              <a:rPr lang="en-GB" smtClean="0"/>
              <a:t>‹#›</a:t>
            </a:fld>
            <a:endParaRPr lang="en-GB"/>
          </a:p>
        </p:txBody>
      </p:sp>
    </p:spTree>
    <p:extLst>
      <p:ext uri="{BB962C8B-B14F-4D97-AF65-F5344CB8AC3E}">
        <p14:creationId xmlns:p14="http://schemas.microsoft.com/office/powerpoint/2010/main" val="28572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6025"/>
            <a:ext cx="10515600" cy="1325563"/>
          </a:xfrm>
        </p:spPr>
        <p:txBody>
          <a:bodyPr>
            <a:noAutofit/>
          </a:bodyPr>
          <a:lstStyle/>
          <a:p>
            <a:pPr algn="ctr"/>
            <a:r>
              <a:rPr lang="en-GB" sz="9600" b="1" dirty="0">
                <a:latin typeface="Arial" panose="020B0604020202020204" pitchFamily="34" charset="0"/>
                <a:cs typeface="Arial" panose="020B0604020202020204" pitchFamily="34" charset="0"/>
              </a:rPr>
              <a:t>Silhouettes</a:t>
            </a:r>
          </a:p>
        </p:txBody>
      </p:sp>
    </p:spTree>
    <p:extLst>
      <p:ext uri="{BB962C8B-B14F-4D97-AF65-F5344CB8AC3E}">
        <p14:creationId xmlns:p14="http://schemas.microsoft.com/office/powerpoint/2010/main" val="85643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112" y="0"/>
            <a:ext cx="51435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612" y="0"/>
            <a:ext cx="5368924" cy="6866111"/>
          </a:xfrm>
          <a:prstGeom prst="rect">
            <a:avLst/>
          </a:prstGeom>
        </p:spPr>
      </p:pic>
    </p:spTree>
    <p:extLst>
      <p:ext uri="{BB962C8B-B14F-4D97-AF65-F5344CB8AC3E}">
        <p14:creationId xmlns:p14="http://schemas.microsoft.com/office/powerpoint/2010/main" val="178169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9523" y="10311"/>
            <a:ext cx="5143499" cy="68579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22" y="10311"/>
            <a:ext cx="4989512" cy="6868309"/>
          </a:xfrm>
          <a:prstGeom prst="rect">
            <a:avLst/>
          </a:prstGeom>
        </p:spPr>
      </p:pic>
    </p:spTree>
    <p:extLst>
      <p:ext uri="{BB962C8B-B14F-4D97-AF65-F5344CB8AC3E}">
        <p14:creationId xmlns:p14="http://schemas.microsoft.com/office/powerpoint/2010/main" val="162157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384" y="1265545"/>
            <a:ext cx="10475603" cy="4030527"/>
          </a:xfrm>
          <a:prstGeom prst="rect">
            <a:avLst/>
          </a:prstGeom>
        </p:spPr>
        <p:txBody>
          <a:bodyPr wrap="square">
            <a:spAutoFit/>
          </a:bodyPr>
          <a:lstStyle/>
          <a:p>
            <a:pP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We know that the majority of the pupils who left </a:t>
            </a:r>
            <a:r>
              <a:rPr lang="en-GB" sz="2400" dirty="0">
                <a:latin typeface="Arial" panose="020B0604020202020204" pitchFamily="34" charset="0"/>
                <a:ea typeface="Calibri" panose="020F0502020204030204" pitchFamily="34" charset="0"/>
                <a:cs typeface="Arial" panose="020B0604020202020204" pitchFamily="34" charset="0"/>
              </a:rPr>
              <a:t>Blue Coat School </a:t>
            </a:r>
            <a:r>
              <a:rPr lang="en-GB" sz="2400" dirty="0">
                <a:effectLst/>
                <a:latin typeface="Arial" panose="020B0604020202020204" pitchFamily="34" charset="0"/>
                <a:ea typeface="Calibri" panose="020F0502020204030204" pitchFamily="34" charset="0"/>
                <a:cs typeface="Arial" panose="020B0604020202020204" pitchFamily="34" charset="0"/>
              </a:rPr>
              <a:t>were placed into apprenticeships, with many of the boys being sent to sea.</a:t>
            </a:r>
          </a:p>
          <a:p>
            <a:pPr>
              <a:lnSpc>
                <a:spcPct val="107000"/>
              </a:lnSpc>
              <a:spcAft>
                <a:spcPts val="8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Some of the boys were grateful for the opportunities afforded to them by the school since when they’d made their fortunes, they donated money to the school.</a:t>
            </a:r>
          </a:p>
          <a:p>
            <a:pPr>
              <a:lnSpc>
                <a:spcPct val="107000"/>
              </a:lnSpc>
              <a:spcAft>
                <a:spcPts val="8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Liverpool was at this time a rapidly growing town and although some people were becoming very rich, there was also a high level of poverty. </a:t>
            </a:r>
          </a:p>
        </p:txBody>
      </p:sp>
      <p:sp>
        <p:nvSpPr>
          <p:cNvPr id="2" name="TextBox 1">
            <a:extLst>
              <a:ext uri="{FF2B5EF4-FFF2-40B4-BE49-F238E27FC236}">
                <a16:creationId xmlns:a16="http://schemas.microsoft.com/office/drawing/2014/main" id="{065BF2E6-1D36-FC40-8A0A-0D46D1E6E3D1}"/>
              </a:ext>
            </a:extLst>
          </p:cNvPr>
          <p:cNvSpPr txBox="1"/>
          <p:nvPr/>
        </p:nvSpPr>
        <p:spPr>
          <a:xfrm>
            <a:off x="1000125" y="404842"/>
            <a:ext cx="4985660" cy="1046440"/>
          </a:xfrm>
          <a:prstGeom prst="rect">
            <a:avLst/>
          </a:prstGeom>
          <a:noFill/>
        </p:spPr>
        <p:txBody>
          <a:bodyPr wrap="none" rtlCol="0">
            <a:spAutoFit/>
          </a:bodyPr>
          <a:lstStyle/>
          <a:p>
            <a:r>
              <a:rPr lang="en-GB" sz="4400" b="1" dirty="0">
                <a:latin typeface="Arial" panose="020B0604020202020204" pitchFamily="34" charset="0"/>
                <a:ea typeface="Calibri" panose="020F0502020204030204" pitchFamily="34" charset="0"/>
                <a:cs typeface="Arial" panose="020B0604020202020204" pitchFamily="34" charset="0"/>
              </a:rPr>
              <a:t>Extension activity</a:t>
            </a:r>
            <a:endParaRPr lang="en-GB" sz="44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6794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713" y="1195486"/>
            <a:ext cx="10115550" cy="3430170"/>
          </a:xfrm>
          <a:prstGeom prst="rect">
            <a:avLst/>
          </a:prstGeom>
        </p:spPr>
        <p:txBody>
          <a:bodyPr wrap="square">
            <a:spAutoFit/>
          </a:bodyPr>
          <a:lstStyle/>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From the school reports written by teachers at Blue Coat School, we can see what they thought of some of the pupils in their care. In most cases, we do not know what happened to these boys once they left the school.</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Ask the children to read carefully the report of one boy and write an account of what happened to him once he left the school. This can either be written in first person or third, creating a report similar to those in the silhouette book.</a:t>
            </a:r>
          </a:p>
        </p:txBody>
      </p:sp>
    </p:spTree>
    <p:extLst>
      <p:ext uri="{BB962C8B-B14F-4D97-AF65-F5344CB8AC3E}">
        <p14:creationId xmlns:p14="http://schemas.microsoft.com/office/powerpoint/2010/main" val="265655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43" y="514534"/>
            <a:ext cx="11399384" cy="2073729"/>
          </a:xfrm>
        </p:spPr>
        <p:txBody>
          <a:bodyPr>
            <a:normAutofit lnSpcReduction="10000"/>
          </a:bodyPr>
          <a:lstStyle/>
          <a:p>
            <a:pPr marL="0" indent="0" algn="ctr">
              <a:buNone/>
            </a:pPr>
            <a:r>
              <a:rPr lang="en-GB" sz="4400" b="1" dirty="0">
                <a:latin typeface="Arial" panose="020B0604020202020204" pitchFamily="34" charset="0"/>
                <a:cs typeface="Arial" panose="020B0604020202020204" pitchFamily="34" charset="0"/>
              </a:rPr>
              <a:t>End question</a:t>
            </a:r>
          </a:p>
          <a:p>
            <a:pPr marL="0" indent="0" algn="ctr">
              <a:buNone/>
            </a:pPr>
            <a:endParaRPr lang="en-GB" u="sng"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	How has photography changed since its early years in the 19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century, and how do you use it in your daily life today?</a:t>
            </a:r>
          </a:p>
        </p:txBody>
      </p:sp>
      <p:pic>
        <p:nvPicPr>
          <p:cNvPr id="2050" name="Picture 2" descr="Image result for historical came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616" y="2727034"/>
            <a:ext cx="4324379" cy="393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6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179614"/>
            <a:ext cx="11789229" cy="2139043"/>
          </a:xfrm>
        </p:spPr>
        <p:txBody>
          <a:bodyPr>
            <a:normAutofit fontScale="92500" lnSpcReduction="20000"/>
          </a:bodyPr>
          <a:lstStyle/>
          <a:p>
            <a:pPr marL="0" indent="0" algn="ctr">
              <a:buNone/>
            </a:pPr>
            <a:r>
              <a:rPr lang="en-GB" sz="4800" b="1" dirty="0">
                <a:latin typeface="Arial" panose="020B0604020202020204" pitchFamily="34" charset="0"/>
                <a:cs typeface="Arial" panose="020B0604020202020204" pitchFamily="34" charset="0"/>
              </a:rPr>
              <a:t>Starter question</a:t>
            </a:r>
          </a:p>
          <a:p>
            <a:pPr marL="0" indent="0" algn="ctr">
              <a:buNone/>
            </a:pPr>
            <a:endParaRPr lang="en-GB" sz="3000" u="sng" dirty="0">
              <a:latin typeface="Arial" panose="020B0604020202020204" pitchFamily="34" charset="0"/>
              <a:cs typeface="Arial" panose="020B0604020202020204" pitchFamily="34" charset="0"/>
            </a:endParaRPr>
          </a:p>
          <a:p>
            <a:pPr marL="0" indent="0" algn="ctr">
              <a:buNone/>
            </a:pPr>
            <a:r>
              <a:rPr lang="en-GB" sz="3000" dirty="0">
                <a:latin typeface="Arial" panose="020B0604020202020204" pitchFamily="34" charset="0"/>
                <a:cs typeface="Arial" panose="020B0604020202020204" pitchFamily="34" charset="0"/>
              </a:rPr>
              <a:t>			Why do we create images of people and 		 special moments? </a:t>
            </a:r>
          </a:p>
          <a:p>
            <a:pPr marL="0" indent="0" algn="ctr">
              <a:buNone/>
            </a:pPr>
            <a:r>
              <a:rPr lang="en-GB" sz="2600" dirty="0"/>
              <a:t>		</a:t>
            </a:r>
          </a:p>
          <a:p>
            <a:pPr marL="0" indent="0">
              <a:buNone/>
            </a:pPr>
            <a:endParaRPr lang="en-GB" dirty="0"/>
          </a:p>
          <a:p>
            <a:pPr marL="0" indent="0">
              <a:buNone/>
            </a:pPr>
            <a:endParaRPr lang="en-GB" dirty="0"/>
          </a:p>
        </p:txBody>
      </p:sp>
      <p:pic>
        <p:nvPicPr>
          <p:cNvPr id="1030" name="Picture 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420" r="16523"/>
          <a:stretch/>
        </p:blipFill>
        <p:spPr bwMode="auto">
          <a:xfrm>
            <a:off x="163285" y="2528886"/>
            <a:ext cx="4552582" cy="4094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istorical silhouette 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002" y="2528886"/>
            <a:ext cx="2975684" cy="41549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hone camera"/>
          <p:cNvPicPr>
            <a:picLocks noChangeAspect="1" noChangeArrowheads="1"/>
          </p:cNvPicPr>
          <p:nvPr/>
        </p:nvPicPr>
        <p:blipFill rotWithShape="1">
          <a:blip r:embed="rId4">
            <a:extLst>
              <a:ext uri="{28A0092B-C50C-407E-A947-70E740481C1C}">
                <a14:useLocalDpi xmlns:a14="http://schemas.microsoft.com/office/drawing/2010/main" val="0"/>
              </a:ext>
            </a:extLst>
          </a:blip>
          <a:srcRect l="26513" t="16656" r="33308" b="13702"/>
          <a:stretch/>
        </p:blipFill>
        <p:spPr bwMode="auto">
          <a:xfrm>
            <a:off x="8179821" y="2528886"/>
            <a:ext cx="3772693" cy="409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4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179614"/>
            <a:ext cx="11789229" cy="2139043"/>
          </a:xfrm>
        </p:spPr>
        <p:txBody>
          <a:bodyPr>
            <a:normAutofit/>
          </a:bodyPr>
          <a:lstStyle/>
          <a:p>
            <a:pPr marL="0" indent="0" algn="ctr">
              <a:buNone/>
            </a:pPr>
            <a:r>
              <a:rPr lang="en-GB" sz="4400" b="1" dirty="0">
                <a:latin typeface="Arial" panose="020B0604020202020204" pitchFamily="34" charset="0"/>
                <a:cs typeface="Arial" panose="020B0604020202020204" pitchFamily="34" charset="0"/>
              </a:rPr>
              <a:t>Starter question</a:t>
            </a:r>
          </a:p>
          <a:p>
            <a:pPr marL="0" indent="0" algn="ctr">
              <a:buNone/>
            </a:pPr>
            <a:endParaRPr lang="en-GB" u="sng"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How have people done this over the years?</a:t>
            </a:r>
          </a:p>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a:p>
            <a:pPr marL="0" indent="0">
              <a:buNone/>
            </a:pPr>
            <a:endParaRPr lang="en-GB" dirty="0"/>
          </a:p>
        </p:txBody>
      </p:sp>
      <p:pic>
        <p:nvPicPr>
          <p:cNvPr id="1030" name="Picture 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420" r="16523"/>
          <a:stretch/>
        </p:blipFill>
        <p:spPr bwMode="auto">
          <a:xfrm>
            <a:off x="163285" y="2528886"/>
            <a:ext cx="4552582" cy="4094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istorical silhouette 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002" y="2528886"/>
            <a:ext cx="2975684" cy="41549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hone camera"/>
          <p:cNvPicPr>
            <a:picLocks noChangeAspect="1" noChangeArrowheads="1"/>
          </p:cNvPicPr>
          <p:nvPr/>
        </p:nvPicPr>
        <p:blipFill rotWithShape="1">
          <a:blip r:embed="rId4">
            <a:extLst>
              <a:ext uri="{28A0092B-C50C-407E-A947-70E740481C1C}">
                <a14:useLocalDpi xmlns:a14="http://schemas.microsoft.com/office/drawing/2010/main" val="0"/>
              </a:ext>
            </a:extLst>
          </a:blip>
          <a:srcRect l="26513" t="16656" r="33308" b="13702"/>
          <a:stretch/>
        </p:blipFill>
        <p:spPr bwMode="auto">
          <a:xfrm>
            <a:off x="8179821" y="2528886"/>
            <a:ext cx="3772693" cy="409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7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179614"/>
            <a:ext cx="11789229" cy="2139043"/>
          </a:xfrm>
        </p:spPr>
        <p:txBody>
          <a:bodyPr>
            <a:normAutofit lnSpcReduction="10000"/>
          </a:bodyPr>
          <a:lstStyle/>
          <a:p>
            <a:pPr marL="0" indent="0" algn="ctr">
              <a:buNone/>
            </a:pPr>
            <a:r>
              <a:rPr lang="en-GB" sz="4400" b="1" dirty="0">
                <a:latin typeface="Arial" panose="020B0604020202020204" pitchFamily="34" charset="0"/>
                <a:cs typeface="Arial" panose="020B0604020202020204" pitchFamily="34" charset="0"/>
              </a:rPr>
              <a:t>Starter question</a:t>
            </a:r>
          </a:p>
          <a:p>
            <a:pPr marL="0" indent="0" algn="ctr">
              <a:buNone/>
            </a:pPr>
            <a:endParaRPr lang="en-GB" u="sng"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How are shadows formed?</a:t>
            </a:r>
          </a:p>
          <a:p>
            <a:pPr marL="0" indent="0" algn="ctr">
              <a:buNone/>
            </a:pPr>
            <a:r>
              <a:rPr lang="en-GB" i="1" dirty="0">
                <a:latin typeface="Arial" panose="020B0604020202020204" pitchFamily="34" charset="0"/>
                <a:cs typeface="Arial" panose="020B0604020202020204" pitchFamily="34" charset="0"/>
              </a:rPr>
              <a:t>	</a:t>
            </a:r>
            <a:endParaRPr lang="en-GB" i="1" dirty="0"/>
          </a:p>
          <a:p>
            <a:pPr marL="0" indent="0">
              <a:buNone/>
            </a:pPr>
            <a:endParaRPr lang="en-GB" dirty="0"/>
          </a:p>
          <a:p>
            <a:pPr marL="0" indent="0">
              <a:buNone/>
            </a:pPr>
            <a:endParaRPr lang="en-GB" dirty="0"/>
          </a:p>
        </p:txBody>
      </p:sp>
      <p:pic>
        <p:nvPicPr>
          <p:cNvPr id="1026" name="Picture 2" descr="Image result for shado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85" y="2331357"/>
            <a:ext cx="4401375" cy="3707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had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6" y="2298800"/>
            <a:ext cx="2994025" cy="37399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shado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176" y="2298800"/>
            <a:ext cx="4377073" cy="373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4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8" y="365125"/>
            <a:ext cx="10596562" cy="1325563"/>
          </a:xfrm>
        </p:spPr>
        <p:txBody>
          <a:bodyPr>
            <a:noAutofit/>
          </a:bodyPr>
          <a:lstStyle/>
          <a:p>
            <a:r>
              <a:rPr lang="en-GB" b="1" dirty="0">
                <a:latin typeface="Arial" panose="020B0604020202020204" pitchFamily="34" charset="0"/>
                <a:cs typeface="Arial" panose="020B0604020202020204" pitchFamily="34" charset="0"/>
              </a:rPr>
              <a:t>Silhouette Book, 1822</a:t>
            </a:r>
          </a:p>
        </p:txBody>
      </p:sp>
      <p:sp>
        <p:nvSpPr>
          <p:cNvPr id="3" name="Content Placeholder 2"/>
          <p:cNvSpPr>
            <a:spLocks noGrp="1"/>
          </p:cNvSpPr>
          <p:nvPr>
            <p:ph idx="1"/>
          </p:nvPr>
        </p:nvSpPr>
        <p:spPr>
          <a:xfrm>
            <a:off x="757238" y="1690688"/>
            <a:ext cx="10872787"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The Blue Coat School silhouette book is a collection by a local artist E. Gerard, of 31 miniature silhouette portraits of boys who attended the school in 1822. It also contains reports of their behaviour and ability, written by teachers.</a:t>
            </a:r>
          </a:p>
          <a:p>
            <a:pPr marL="0" indent="0">
              <a:buNone/>
            </a:pPr>
            <a:r>
              <a:rPr lang="en-GB" sz="2400" dirty="0">
                <a:latin typeface="Arial" panose="020B0604020202020204" pitchFamily="34" charset="0"/>
                <a:cs typeface="Arial" panose="020B0604020202020204" pitchFamily="34" charset="0"/>
              </a:rPr>
              <a:t>Together, these give a real sense of the children at Bluecoat almost 200 years ago and provide an opportunity to consider the differences between the lives of children then and now. </a:t>
            </a:r>
          </a:p>
          <a:p>
            <a:pPr marL="0" indent="0">
              <a:buNone/>
            </a:pPr>
            <a:r>
              <a:rPr lang="en-GB" sz="2400" dirty="0">
                <a:latin typeface="Arial" panose="020B0604020202020204" pitchFamily="34" charset="0"/>
                <a:cs typeface="Arial" panose="020B0604020202020204" pitchFamily="34" charset="0"/>
              </a:rPr>
              <a:t>The reports tell us about school lessons and what was expected of the children. Interestingly, they also give information about what the children might expect when they left school, with some details of the jobs they might have. </a:t>
            </a:r>
          </a:p>
        </p:txBody>
      </p:sp>
    </p:spTree>
    <p:extLst>
      <p:ext uri="{BB962C8B-B14F-4D97-AF65-F5344CB8AC3E}">
        <p14:creationId xmlns:p14="http://schemas.microsoft.com/office/powerpoint/2010/main" val="272700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25" y="0"/>
            <a:ext cx="51435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925" y="0"/>
            <a:ext cx="5286321" cy="6858000"/>
          </a:xfrm>
          <a:prstGeom prst="rect">
            <a:avLst/>
          </a:prstGeom>
        </p:spPr>
      </p:pic>
    </p:spTree>
    <p:extLst>
      <p:ext uri="{BB962C8B-B14F-4D97-AF65-F5344CB8AC3E}">
        <p14:creationId xmlns:p14="http://schemas.microsoft.com/office/powerpoint/2010/main" val="320681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7748" y="0"/>
            <a:ext cx="5136952"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700" y="0"/>
            <a:ext cx="5625605" cy="6858000"/>
          </a:xfrm>
          <a:prstGeom prst="rect">
            <a:avLst/>
          </a:prstGeom>
        </p:spPr>
      </p:pic>
    </p:spTree>
    <p:extLst>
      <p:ext uri="{BB962C8B-B14F-4D97-AF65-F5344CB8AC3E}">
        <p14:creationId xmlns:p14="http://schemas.microsoft.com/office/powerpoint/2010/main" val="356191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7477" y="-18382"/>
            <a:ext cx="5143500"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77" y="0"/>
            <a:ext cx="4702459" cy="6839618"/>
          </a:xfrm>
          <a:prstGeom prst="rect">
            <a:avLst/>
          </a:prstGeom>
        </p:spPr>
      </p:pic>
    </p:spTree>
    <p:extLst>
      <p:ext uri="{BB962C8B-B14F-4D97-AF65-F5344CB8AC3E}">
        <p14:creationId xmlns:p14="http://schemas.microsoft.com/office/powerpoint/2010/main" val="25072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8023" y="0"/>
            <a:ext cx="5162352" cy="68831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375" y="-38498"/>
            <a:ext cx="5322887" cy="6896498"/>
          </a:xfrm>
          <a:prstGeom prst="rect">
            <a:avLst/>
          </a:prstGeom>
        </p:spPr>
      </p:pic>
    </p:spTree>
    <p:extLst>
      <p:ext uri="{BB962C8B-B14F-4D97-AF65-F5344CB8AC3E}">
        <p14:creationId xmlns:p14="http://schemas.microsoft.com/office/powerpoint/2010/main" val="2122437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328</Words>
  <Application>Microsoft Macintosh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Silhouettes</vt:lpstr>
      <vt:lpstr>PowerPoint Presentation</vt:lpstr>
      <vt:lpstr>PowerPoint Presentation</vt:lpstr>
      <vt:lpstr>PowerPoint Presentation</vt:lpstr>
      <vt:lpstr>Silhouette Book, 1822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Wilson</dc:creator>
  <cp:lastModifiedBy>Bryan Biggs</cp:lastModifiedBy>
  <cp:revision>23</cp:revision>
  <dcterms:created xsi:type="dcterms:W3CDTF">2017-04-21T13:44:25Z</dcterms:created>
  <dcterms:modified xsi:type="dcterms:W3CDTF">2018-06-11T18:45:33Z</dcterms:modified>
</cp:coreProperties>
</file>