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84" r:id="rId2"/>
    <p:sldId id="285" r:id="rId3"/>
    <p:sldId id="286" r:id="rId4"/>
    <p:sldId id="256" r:id="rId5"/>
    <p:sldId id="257" r:id="rId6"/>
    <p:sldId id="259" r:id="rId7"/>
    <p:sldId id="272" r:id="rId8"/>
    <p:sldId id="273" r:id="rId9"/>
    <p:sldId id="275" r:id="rId10"/>
    <p:sldId id="276" r:id="rId11"/>
    <p:sldId id="277" r:id="rId12"/>
    <p:sldId id="278" r:id="rId13"/>
    <p:sldId id="279" r:id="rId14"/>
    <p:sldId id="280" r:id="rId15"/>
    <p:sldId id="282" r:id="rId16"/>
    <p:sldId id="281" r:id="rId17"/>
    <p:sldId id="283" r:id="rId18"/>
    <p:sldId id="287" r:id="rId19"/>
    <p:sldId id="28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Ritchie" initials="BR" lastIdx="7" clrIdx="0">
    <p:extLst>
      <p:ext uri="{19B8F6BF-5375-455C-9EA6-DF929625EA0E}">
        <p15:presenceInfo xmlns:p15="http://schemas.microsoft.com/office/powerpoint/2012/main" userId="S-1-5-21-1666127387-2398521768-1989619672-2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89" d="100"/>
          <a:sy n="89" d="100"/>
        </p:scale>
        <p:origin x="20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5T10:28:05.685" idx="1">
    <p:pos x="7544" y="2964"/>
    <p:text>as with other presentations - either change this so its 'you will learn...' or get rid.</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15T10:38:40.179" idx="7">
    <p:pos x="7469" y="2508"/>
    <p:text>as above</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93C11C1-C2FC-44CB-A681-E02F487AA5F4}" type="datetimeFigureOut">
              <a:rPr lang="en-GB" smtClean="0"/>
              <a:t>12/06/2018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A9140CF-D23A-494C-867D-4B53DEA2C9E1}" type="slidenum">
              <a:rPr lang="en-GB" smtClean="0"/>
              <a:t>‹#›</a:t>
            </a:fld>
            <a:endParaRPr lang="en-GB"/>
          </a:p>
        </p:txBody>
      </p:sp>
    </p:spTree>
    <p:extLst>
      <p:ext uri="{BB962C8B-B14F-4D97-AF65-F5344CB8AC3E}">
        <p14:creationId xmlns:p14="http://schemas.microsoft.com/office/powerpoint/2010/main" val="24040782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DECA87-6BD4-4A40-A6E1-4F6402F4F875}"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114961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ECA87-6BD4-4A40-A6E1-4F6402F4F875}"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357892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ECA87-6BD4-4A40-A6E1-4F6402F4F875}"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29586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ECA87-6BD4-4A40-A6E1-4F6402F4F875}"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84386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ECA87-6BD4-4A40-A6E1-4F6402F4F875}"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313088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DECA87-6BD4-4A40-A6E1-4F6402F4F875}"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270234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DECA87-6BD4-4A40-A6E1-4F6402F4F875}"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91120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DECA87-6BD4-4A40-A6E1-4F6402F4F875}"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406637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ECA87-6BD4-4A40-A6E1-4F6402F4F875}"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359066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DECA87-6BD4-4A40-A6E1-4F6402F4F875}"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138141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DECA87-6BD4-4A40-A6E1-4F6402F4F875}"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C9A9AD-D7AB-417F-9887-1E130D88F8C5}" type="slidenum">
              <a:rPr lang="en-GB" smtClean="0"/>
              <a:t>‹#›</a:t>
            </a:fld>
            <a:endParaRPr lang="en-GB"/>
          </a:p>
        </p:txBody>
      </p:sp>
    </p:spTree>
    <p:extLst>
      <p:ext uri="{BB962C8B-B14F-4D97-AF65-F5344CB8AC3E}">
        <p14:creationId xmlns:p14="http://schemas.microsoft.com/office/powerpoint/2010/main" val="354293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ECA87-6BD4-4A40-A6E1-4F6402F4F875}" type="datetimeFigureOut">
              <a:rPr lang="en-GB" smtClean="0"/>
              <a:t>12/06/2018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9A9AD-D7AB-417F-9887-1E130D88F8C5}" type="slidenum">
              <a:rPr lang="en-GB" smtClean="0"/>
              <a:t>‹#›</a:t>
            </a:fld>
            <a:endParaRPr lang="en-GB"/>
          </a:p>
        </p:txBody>
      </p:sp>
    </p:spTree>
    <p:extLst>
      <p:ext uri="{BB962C8B-B14F-4D97-AF65-F5344CB8AC3E}">
        <p14:creationId xmlns:p14="http://schemas.microsoft.com/office/powerpoint/2010/main" val="387247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18" y="2198850"/>
            <a:ext cx="10515600" cy="4351338"/>
          </a:xfrm>
        </p:spPr>
        <p:txBody>
          <a:bodyPr>
            <a:normAutofit/>
          </a:bodyPr>
          <a:lstStyle/>
          <a:p>
            <a:pPr marL="0" indent="0">
              <a:buNone/>
            </a:pPr>
            <a:r>
              <a:rPr lang="en-GB" sz="8000" b="1" dirty="0">
                <a:latin typeface="Arial" panose="020B0604020202020204" pitchFamily="34" charset="0"/>
                <a:cs typeface="Arial" panose="020B0604020202020204" pitchFamily="34" charset="0"/>
              </a:rPr>
              <a:t>Transatlantic Slavery</a:t>
            </a:r>
          </a:p>
        </p:txBody>
      </p:sp>
    </p:spTree>
    <p:extLst>
      <p:ext uri="{BB962C8B-B14F-4D97-AF65-F5344CB8AC3E}">
        <p14:creationId xmlns:p14="http://schemas.microsoft.com/office/powerpoint/2010/main" val="25293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837" y="3600451"/>
            <a:ext cx="4449147" cy="3116424"/>
          </a:xfrm>
        </p:spPr>
        <p:txBody>
          <a:bodyPr>
            <a:normAutofit/>
          </a:bodyPr>
          <a:lstStyle/>
          <a:p>
            <a:r>
              <a:rPr lang="en-GB" sz="2000" b="1" dirty="0">
                <a:latin typeface="Arial" panose="020B0604020202020204" pitchFamily="34" charset="0"/>
                <a:cs typeface="Arial" panose="020B0604020202020204" pitchFamily="34" charset="0"/>
              </a:rPr>
              <a:t>James Lonsdale</a:t>
            </a:r>
            <a:br>
              <a:rPr lang="en-GB" sz="2000" b="1" dirty="0">
                <a:latin typeface="Arial" panose="020B0604020202020204" pitchFamily="34" charset="0"/>
                <a:cs typeface="Arial" panose="020B0604020202020204" pitchFamily="34" charset="0"/>
              </a:rPr>
            </a:br>
            <a:r>
              <a:rPr lang="en-GB" sz="2000" b="1" i="1" dirty="0">
                <a:latin typeface="Arial" panose="020B0604020202020204" pitchFamily="34" charset="0"/>
                <a:cs typeface="Arial" panose="020B0604020202020204" pitchFamily="34" charset="0"/>
              </a:rPr>
              <a:t>George Brown with Liverpool Blue Coat School in the background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oil on canvas</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not dated</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Collection of the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Liverpool Bluecoat School</a:t>
            </a:r>
            <a:br>
              <a:rPr lang="en-GB" sz="2000" dirty="0"/>
            </a:br>
            <a:endParaRPr lang="en-GB" sz="2000" dirty="0"/>
          </a:p>
        </p:txBody>
      </p:sp>
      <p:pic>
        <p:nvPicPr>
          <p:cNvPr id="4" name="Picture 3" descr="C:\Users\Swilson\Desktop\MER_BCS_PCF_4.jpg"/>
          <p:cNvPicPr/>
          <p:nvPr/>
        </p:nvPicPr>
        <p:blipFill>
          <a:blip r:embed="rId2">
            <a:extLst>
              <a:ext uri="{28A0092B-C50C-407E-A947-70E740481C1C}">
                <a14:useLocalDpi xmlns:a14="http://schemas.microsoft.com/office/drawing/2010/main" val="0"/>
              </a:ext>
            </a:extLst>
          </a:blip>
          <a:srcRect/>
          <a:stretch>
            <a:fillRect/>
          </a:stretch>
        </p:blipFill>
        <p:spPr bwMode="auto">
          <a:xfrm>
            <a:off x="1277516" y="0"/>
            <a:ext cx="5627137" cy="6858000"/>
          </a:xfrm>
          <a:prstGeom prst="rect">
            <a:avLst/>
          </a:prstGeom>
          <a:noFill/>
          <a:ln>
            <a:noFill/>
          </a:ln>
        </p:spPr>
      </p:pic>
    </p:spTree>
    <p:extLst>
      <p:ext uri="{BB962C8B-B14F-4D97-AF65-F5344CB8AC3E}">
        <p14:creationId xmlns:p14="http://schemas.microsoft.com/office/powerpoint/2010/main" val="11309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824" y="776482"/>
            <a:ext cx="10498591" cy="3924106"/>
          </a:xfrm>
        </p:spPr>
        <p:txBody>
          <a:bodyPr>
            <a:normAutofit/>
          </a:bodyPr>
          <a:lstStyle/>
          <a:p>
            <a:pPr marL="0" indent="0">
              <a:buNone/>
            </a:pPr>
            <a:r>
              <a:rPr lang="en-GB" sz="2400" dirty="0">
                <a:latin typeface="Arial" panose="020B0604020202020204" pitchFamily="34" charset="0"/>
                <a:cs typeface="Arial" panose="020B0604020202020204" pitchFamily="34" charset="0"/>
              </a:rPr>
              <a:t>George Brown became a pupil of Blue Coat School in 1765. Aged eight, he was an orphan and his only possessions were his parents’ marriage certificate and his own birth certificate. </a:t>
            </a:r>
          </a:p>
          <a:p>
            <a:pPr marL="0" indent="0">
              <a:buNone/>
            </a:pPr>
            <a:r>
              <a:rPr lang="en-GB" sz="2400" dirty="0">
                <a:latin typeface="Arial" panose="020B0604020202020204" pitchFamily="34" charset="0"/>
                <a:cs typeface="Arial" panose="020B0604020202020204" pitchFamily="34" charset="0"/>
              </a:rPr>
              <a:t>He was a successful pupil and when he left the school he was apprenticed to the sea. Before taking his first voyage, however, he got tangled in a rope and broke both legs. </a:t>
            </a:r>
          </a:p>
          <a:p>
            <a:pPr marL="0" indent="0">
              <a:buNone/>
            </a:pPr>
            <a:r>
              <a:rPr lang="en-GB" sz="2400" dirty="0">
                <a:latin typeface="Arial" panose="020B0604020202020204" pitchFamily="34" charset="0"/>
                <a:cs typeface="Arial" panose="020B0604020202020204" pitchFamily="34" charset="0"/>
              </a:rPr>
              <a:t>He recovered from his accident and went to sea, eventually making his fortune and becoming one of the wealthiest merchants in Liverpool. He donated money to Blue Coat School, as he felt he owed his good luck and fortune to the opportunities it had given him. </a:t>
            </a:r>
          </a:p>
        </p:txBody>
      </p:sp>
    </p:spTree>
    <p:extLst>
      <p:ext uri="{BB962C8B-B14F-4D97-AF65-F5344CB8AC3E}">
        <p14:creationId xmlns:p14="http://schemas.microsoft.com/office/powerpoint/2010/main" val="59846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0" y="3274236"/>
            <a:ext cx="4643438" cy="3367120"/>
          </a:xfrm>
        </p:spPr>
        <p:txBody>
          <a:bodyPr>
            <a:normAutofit/>
          </a:bodyPr>
          <a:lstStyle/>
          <a:p>
            <a:r>
              <a:rPr lang="en-GB" sz="2000" b="1" dirty="0">
                <a:latin typeface="Arial" panose="020B0604020202020204" pitchFamily="34" charset="0"/>
                <a:cs typeface="Arial" panose="020B0604020202020204" pitchFamily="34" charset="0"/>
              </a:rPr>
              <a:t>Juginder Lamba</a:t>
            </a:r>
            <a:br>
              <a:rPr lang="en-GB" sz="2000" b="1" dirty="0">
                <a:latin typeface="Arial" panose="020B0604020202020204" pitchFamily="34" charset="0"/>
                <a:cs typeface="Arial" panose="020B0604020202020204" pitchFamily="34" charset="0"/>
              </a:rPr>
            </a:br>
            <a:r>
              <a:rPr lang="en-GB" sz="2000" b="1" i="1" dirty="0">
                <a:latin typeface="Arial" panose="020B0604020202020204" pitchFamily="34" charset="0"/>
                <a:cs typeface="Arial" panose="020B0604020202020204" pitchFamily="34" charset="0"/>
              </a:rPr>
              <a:t>The Cry </a:t>
            </a:r>
            <a:br>
              <a:rPr lang="en-GB" sz="2000" b="1" i="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1992</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shown in </a:t>
            </a:r>
            <a:r>
              <a:rPr lang="en-GB" sz="2000" b="1" i="1" dirty="0">
                <a:latin typeface="Arial" panose="020B0604020202020204" pitchFamily="34" charset="0"/>
                <a:cs typeface="Arial" panose="020B0604020202020204" pitchFamily="34" charset="0"/>
              </a:rPr>
              <a:t>Trophies of Empire </a:t>
            </a:r>
            <a:r>
              <a:rPr lang="en-GB" sz="2000" b="1" dirty="0">
                <a:latin typeface="Arial" panose="020B0604020202020204" pitchFamily="34" charset="0"/>
                <a:cs typeface="Arial" panose="020B0604020202020204" pitchFamily="34" charset="0"/>
              </a:rPr>
              <a:t>in the Bluecoat garden and in the garden of Wilberforce House in Hull (pictured here)</a:t>
            </a:r>
          </a:p>
        </p:txBody>
      </p:sp>
      <p:pic>
        <p:nvPicPr>
          <p:cNvPr id="4" name="Picture 3" descr="http://sadaa.co.uk/studio/files/jl37-01.jpg"/>
          <p:cNvPicPr/>
          <p:nvPr/>
        </p:nvPicPr>
        <p:blipFill>
          <a:blip r:embed="rId2">
            <a:extLst>
              <a:ext uri="{28A0092B-C50C-407E-A947-70E740481C1C}">
                <a14:useLocalDpi xmlns:a14="http://schemas.microsoft.com/office/drawing/2010/main" val="0"/>
              </a:ext>
            </a:extLst>
          </a:blip>
          <a:srcRect/>
          <a:stretch>
            <a:fillRect/>
          </a:stretch>
        </p:blipFill>
        <p:spPr bwMode="auto">
          <a:xfrm>
            <a:off x="1743270" y="0"/>
            <a:ext cx="5040086" cy="6858000"/>
          </a:xfrm>
          <a:prstGeom prst="rect">
            <a:avLst/>
          </a:prstGeom>
          <a:noFill/>
          <a:ln>
            <a:noFill/>
          </a:ln>
        </p:spPr>
      </p:pic>
    </p:spTree>
    <p:extLst>
      <p:ext uri="{BB962C8B-B14F-4D97-AF65-F5344CB8AC3E}">
        <p14:creationId xmlns:p14="http://schemas.microsoft.com/office/powerpoint/2010/main" val="390168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555" y="681038"/>
            <a:ext cx="10515600" cy="4562476"/>
          </a:xfrm>
        </p:spPr>
        <p:txBody>
          <a:bodyPr>
            <a:normAutofit/>
          </a:bodyPr>
          <a:lstStyle/>
          <a:p>
            <a:pPr marL="0" indent="0">
              <a:buNone/>
            </a:pPr>
            <a:r>
              <a:rPr lang="en-GB" sz="2400" dirty="0">
                <a:latin typeface="Arial" panose="020B0604020202020204" pitchFamily="34" charset="0"/>
                <a:cs typeface="Arial" panose="020B0604020202020204" pitchFamily="34" charset="0"/>
              </a:rPr>
              <a:t>This sculpture by Juginder Lamba was created for a series of exhibitions in 1992, </a:t>
            </a:r>
            <a:r>
              <a:rPr lang="en-GB" sz="2400" i="1" dirty="0">
                <a:latin typeface="Arial" panose="020B0604020202020204" pitchFamily="34" charset="0"/>
                <a:cs typeface="Arial" panose="020B0604020202020204" pitchFamily="34" charset="0"/>
              </a:rPr>
              <a:t>Trophies of Empire</a:t>
            </a:r>
            <a:r>
              <a:rPr lang="en-GB" sz="2400" dirty="0">
                <a:latin typeface="Arial" panose="020B0604020202020204" pitchFamily="34" charset="0"/>
                <a:cs typeface="Arial" panose="020B0604020202020204" pitchFamily="34" charset="0"/>
              </a:rPr>
              <a:t>, and shown in the gardens of both Bluecoat and Wilberforce House in Hull. </a:t>
            </a:r>
          </a:p>
          <a:p>
            <a:pPr marL="0" indent="0">
              <a:buNone/>
            </a:pPr>
            <a:r>
              <a:rPr lang="en-GB" sz="2400" dirty="0">
                <a:latin typeface="Arial" panose="020B0604020202020204" pitchFamily="34" charset="0"/>
                <a:cs typeface="Arial" panose="020B0604020202020204" pitchFamily="34" charset="0"/>
              </a:rPr>
              <a:t>A rectangular prison cell made of wood and metal chains is the focus of the work and arms reach through the locked door in despair. Carvings in wood of faces and figures also appear. </a:t>
            </a:r>
          </a:p>
          <a:p>
            <a:pPr marL="0" indent="0">
              <a:buNone/>
            </a:pPr>
            <a:r>
              <a:rPr lang="en-GB" sz="2400" i="1" dirty="0">
                <a:latin typeface="Arial" panose="020B0604020202020204" pitchFamily="34" charset="0"/>
                <a:cs typeface="Arial" panose="020B0604020202020204" pitchFamily="34" charset="0"/>
              </a:rPr>
              <a:t>The Cry</a:t>
            </a:r>
            <a:r>
              <a:rPr lang="en-GB" sz="2400" dirty="0">
                <a:latin typeface="Arial" panose="020B0604020202020204" pitchFamily="34" charset="0"/>
                <a:cs typeface="Arial" panose="020B0604020202020204" pitchFamily="34" charset="0"/>
              </a:rPr>
              <a:t> is a reflection on the human tragedy of slavery. Lamba conceived the work to be a shrine to people all around the world who suffered, or continue to suffer, because of slavery. </a:t>
            </a:r>
          </a:p>
          <a:p>
            <a:pPr marL="0" indent="0">
              <a:buNone/>
            </a:pPr>
            <a:r>
              <a:rPr lang="en-GB" sz="2400" i="1" dirty="0">
                <a:latin typeface="Arial" panose="020B0604020202020204" pitchFamily="34" charset="0"/>
                <a:cs typeface="Arial" panose="020B0604020202020204" pitchFamily="34" charset="0"/>
              </a:rPr>
              <a:t>The Cry </a:t>
            </a:r>
            <a:r>
              <a:rPr lang="en-GB" sz="2400" dirty="0">
                <a:latin typeface="Arial" panose="020B0604020202020204" pitchFamily="34" charset="0"/>
                <a:cs typeface="Arial" panose="020B0604020202020204" pitchFamily="34" charset="0"/>
              </a:rPr>
              <a:t>reminds us of Liverpool’s connections to slavery, and – constructed from old ships’ timbers - the ships that sailed from the Old Dock, close to Bluecoat, to transport enslaved African people across the sea. </a:t>
            </a:r>
          </a:p>
          <a:p>
            <a:pPr marL="0" indent="0">
              <a:buNone/>
            </a:pPr>
            <a:endParaRPr lang="en-GB" dirty="0"/>
          </a:p>
        </p:txBody>
      </p:sp>
    </p:spTree>
    <p:extLst>
      <p:ext uri="{BB962C8B-B14F-4D97-AF65-F5344CB8AC3E}">
        <p14:creationId xmlns:p14="http://schemas.microsoft.com/office/powerpoint/2010/main" val="180632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034" y="675626"/>
            <a:ext cx="10515600" cy="5425137"/>
          </a:xfrm>
        </p:spPr>
        <p:txBody>
          <a:bodyPr>
            <a:normAutofit/>
          </a:bodyPr>
          <a:lstStyle/>
          <a:p>
            <a:pPr marL="0" indent="0">
              <a:buNone/>
            </a:pPr>
            <a:r>
              <a:rPr lang="en-GB" sz="2400" dirty="0">
                <a:latin typeface="Arial" panose="020B0604020202020204" pitchFamily="34" charset="0"/>
                <a:cs typeface="Arial" panose="020B0604020202020204" pitchFamily="34" charset="0"/>
              </a:rPr>
              <a:t>Poets often use works of art for inspiration. </a:t>
            </a:r>
            <a:r>
              <a:rPr lang="en-GB" sz="2400" i="1" dirty="0" err="1">
                <a:latin typeface="Arial" panose="020B0604020202020204" pitchFamily="34" charset="0"/>
                <a:cs typeface="Arial" panose="020B0604020202020204" pitchFamily="34" charset="0"/>
              </a:rPr>
              <a:t>Ekphrasis</a:t>
            </a:r>
            <a:r>
              <a:rPr lang="en-GB" sz="2400"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means writing that has been inspired by art.  </a:t>
            </a:r>
          </a:p>
          <a:p>
            <a:pPr marL="0" indent="0">
              <a:buNone/>
            </a:pPr>
            <a:r>
              <a:rPr lang="en-GB" sz="2400" dirty="0">
                <a:latin typeface="Arial" panose="020B0604020202020204" pitchFamily="34" charset="0"/>
                <a:cs typeface="Arial" panose="020B0604020202020204" pitchFamily="34" charset="0"/>
              </a:rPr>
              <a:t>You will be using Juginder </a:t>
            </a:r>
            <a:r>
              <a:rPr lang="en-GB" sz="2400" dirty="0" err="1">
                <a:latin typeface="Arial" panose="020B0604020202020204" pitchFamily="34" charset="0"/>
                <a:cs typeface="Arial" panose="020B0604020202020204" pitchFamily="34" charset="0"/>
              </a:rPr>
              <a:t>Lamba’s</a:t>
            </a:r>
            <a:r>
              <a:rPr lang="en-GB" sz="2400" dirty="0">
                <a:latin typeface="Arial" panose="020B0604020202020204" pitchFamily="34" charset="0"/>
                <a:cs typeface="Arial" panose="020B0604020202020204" pitchFamily="34" charset="0"/>
              </a:rPr>
              <a:t> art work, </a:t>
            </a:r>
            <a:r>
              <a:rPr lang="en-GB" sz="2400" i="1" dirty="0">
                <a:latin typeface="Arial" panose="020B0604020202020204" pitchFamily="34" charset="0"/>
                <a:cs typeface="Arial" panose="020B0604020202020204" pitchFamily="34" charset="0"/>
              </a:rPr>
              <a:t>The Cry,</a:t>
            </a:r>
            <a:r>
              <a:rPr lang="en-GB" sz="2400" dirty="0">
                <a:latin typeface="Arial" panose="020B0604020202020204" pitchFamily="34" charset="0"/>
                <a:cs typeface="Arial" panose="020B0604020202020204" pitchFamily="34" charset="0"/>
              </a:rPr>
              <a:t> as a starting point for your own poem, which will reflect upon the horrors and ongoing legacy of slavery.</a:t>
            </a:r>
          </a:p>
          <a:p>
            <a:pPr marL="0" indent="0">
              <a:buNone/>
            </a:pPr>
            <a:r>
              <a:rPr lang="en-GB" sz="2400" dirty="0">
                <a:latin typeface="Arial" panose="020B0604020202020204" pitchFamily="34" charset="0"/>
                <a:cs typeface="Arial" panose="020B0604020202020204" pitchFamily="34" charset="0"/>
              </a:rPr>
              <a:t>To do this, think about the five different senses and how you might react if you were trapped inside </a:t>
            </a:r>
            <a:r>
              <a:rPr lang="en-GB" sz="2400" i="1" dirty="0">
                <a:latin typeface="Arial" panose="020B0604020202020204" pitchFamily="34" charset="0"/>
                <a:cs typeface="Arial" panose="020B0604020202020204" pitchFamily="34" charset="0"/>
              </a:rPr>
              <a:t>The Cry</a:t>
            </a:r>
            <a:r>
              <a:rPr lang="en-GB" sz="2400" dirty="0">
                <a:latin typeface="Arial" panose="020B0604020202020204" pitchFamily="34" charset="0"/>
                <a:cs typeface="Arial" panose="020B0604020202020204" pitchFamily="34" charset="0"/>
              </a:rPr>
              <a:t> listening to the people who had come to visit the shrine:</a:t>
            </a:r>
          </a:p>
          <a:p>
            <a:pPr marL="0" lvl="0" indent="0">
              <a:buNone/>
            </a:pPr>
            <a:r>
              <a:rPr lang="en-GB" sz="2400" dirty="0">
                <a:latin typeface="Arial" panose="020B0604020202020204" pitchFamily="34" charset="0"/>
                <a:cs typeface="Arial" panose="020B0604020202020204" pitchFamily="34" charset="0"/>
              </a:rPr>
              <a:t>- Hearing</a:t>
            </a:r>
          </a:p>
          <a:p>
            <a:pPr marL="0" lvl="0" indent="0">
              <a:buNone/>
            </a:pPr>
            <a:r>
              <a:rPr lang="en-GB" sz="2400" dirty="0">
                <a:latin typeface="Arial" panose="020B0604020202020204" pitchFamily="34" charset="0"/>
                <a:cs typeface="Arial" panose="020B0604020202020204" pitchFamily="34" charset="0"/>
              </a:rPr>
              <a:t>- Smelling</a:t>
            </a:r>
          </a:p>
          <a:p>
            <a:pPr marL="0" lvl="0" indent="0">
              <a:buNone/>
            </a:pPr>
            <a:r>
              <a:rPr lang="en-GB" sz="2400" dirty="0">
                <a:latin typeface="Arial" panose="020B0604020202020204" pitchFamily="34" charset="0"/>
                <a:cs typeface="Arial" panose="020B0604020202020204" pitchFamily="34" charset="0"/>
              </a:rPr>
              <a:t>- Seeing</a:t>
            </a:r>
          </a:p>
          <a:p>
            <a:pPr marL="0" lvl="0" indent="0">
              <a:buNone/>
            </a:pPr>
            <a:r>
              <a:rPr lang="en-GB" sz="2400" dirty="0">
                <a:latin typeface="Arial" panose="020B0604020202020204" pitchFamily="34" charset="0"/>
                <a:cs typeface="Arial" panose="020B0604020202020204" pitchFamily="34" charset="0"/>
              </a:rPr>
              <a:t>- Touching</a:t>
            </a:r>
          </a:p>
          <a:p>
            <a:pPr marL="0" lvl="0" indent="0">
              <a:buNone/>
            </a:pPr>
            <a:r>
              <a:rPr lang="en-GB" sz="2400" dirty="0">
                <a:latin typeface="Arial" panose="020B0604020202020204" pitchFamily="34" charset="0"/>
                <a:cs typeface="Arial" panose="020B0604020202020204" pitchFamily="34" charset="0"/>
              </a:rPr>
              <a:t>- Tasting</a:t>
            </a:r>
          </a:p>
          <a:p>
            <a:pPr marL="0" indent="0">
              <a:buNone/>
            </a:pPr>
            <a:endParaRPr lang="en-GB" dirty="0"/>
          </a:p>
        </p:txBody>
      </p:sp>
    </p:spTree>
    <p:extLst>
      <p:ext uri="{BB962C8B-B14F-4D97-AF65-F5344CB8AC3E}">
        <p14:creationId xmlns:p14="http://schemas.microsoft.com/office/powerpoint/2010/main" val="262989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2046" y="3256383"/>
            <a:ext cx="2376620" cy="3601617"/>
          </a:xfrm>
        </p:spPr>
        <p:txBody>
          <a:bodyPr>
            <a:normAutofit/>
          </a:bodyPr>
          <a:lstStyle/>
          <a:p>
            <a:r>
              <a:rPr lang="en-GB" sz="2400" b="1" dirty="0">
                <a:latin typeface="Arial" panose="020B0604020202020204" pitchFamily="34" charset="0"/>
                <a:cs typeface="Arial" panose="020B0604020202020204" pitchFamily="34" charset="0"/>
              </a:rPr>
              <a:t>South Atlantic Souvenirs and Trouble</a:t>
            </a:r>
            <a:br>
              <a:rPr lang="en-GB" sz="2400" b="1" dirty="0">
                <a:latin typeface="Arial" panose="020B0604020202020204" pitchFamily="34" charset="0"/>
                <a:cs typeface="Arial" panose="020B0604020202020204" pitchFamily="34" charset="0"/>
              </a:rPr>
            </a:br>
            <a:r>
              <a:rPr lang="en-GB" sz="2400" b="1" i="1" dirty="0">
                <a:latin typeface="Arial" panose="020B0604020202020204" pitchFamily="34" charset="0"/>
                <a:cs typeface="Arial" panose="020B0604020202020204" pitchFamily="34" charset="0"/>
              </a:rPr>
              <a:t>Trophies of Empire</a:t>
            </a:r>
            <a:br>
              <a:rPr lang="en-GB" sz="2400" b="1" i="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1992</a:t>
            </a:r>
            <a:br>
              <a:rPr lang="en-GB" b="1" dirty="0"/>
            </a:br>
            <a:endParaRPr lang="en-GB" b="1"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07" t="2181" r="2567" b="4437"/>
          <a:stretch/>
        </p:blipFill>
        <p:spPr>
          <a:xfrm>
            <a:off x="289931" y="298579"/>
            <a:ext cx="9277815" cy="6102222"/>
          </a:xfrm>
        </p:spPr>
      </p:pic>
    </p:spTree>
    <p:extLst>
      <p:ext uri="{BB962C8B-B14F-4D97-AF65-F5344CB8AC3E}">
        <p14:creationId xmlns:p14="http://schemas.microsoft.com/office/powerpoint/2010/main" val="48823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828675"/>
            <a:ext cx="10826328" cy="5130185"/>
          </a:xfrm>
        </p:spPr>
        <p:txBody>
          <a:bodyPr>
            <a:normAutofit fontScale="90000"/>
          </a:bodyPr>
          <a:lstStyle/>
          <a:p>
            <a:r>
              <a:rPr lang="en-GB" sz="4900" b="1" i="1" dirty="0">
                <a:latin typeface="Arial" panose="020B0604020202020204" pitchFamily="34" charset="0"/>
                <a:cs typeface="Arial" panose="020B0604020202020204" pitchFamily="34" charset="0"/>
              </a:rPr>
              <a:t>Trophies of Empire</a:t>
            </a:r>
            <a:br>
              <a:rPr lang="en-GB" sz="4900" b="1" i="1"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In the early 1990s, artist Keith Piper approached Bluecoat with the idea for a series of commissions looking at Liverpool’s historic association with Transatlantic slavery. As a result, sixteen artists’ projects were selected and presented in 1992 as </a:t>
            </a:r>
            <a:r>
              <a:rPr lang="en-GB" sz="2700" i="1" dirty="0">
                <a:latin typeface="Arial" panose="020B0604020202020204" pitchFamily="34" charset="0"/>
                <a:cs typeface="Arial" panose="020B0604020202020204" pitchFamily="34" charset="0"/>
              </a:rPr>
              <a:t>Trophies of Empire</a:t>
            </a:r>
            <a:r>
              <a:rPr lang="en-GB" sz="2700" dirty="0">
                <a:latin typeface="Arial" panose="020B0604020202020204" pitchFamily="34" charset="0"/>
                <a:cs typeface="Arial" panose="020B0604020202020204" pitchFamily="34" charset="0"/>
              </a:rPr>
              <a:t> in Bristol, Hull and Liverpool. </a:t>
            </a: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For one of the commissions, the artists known as South Atlantic Souvenirs &amp; Trouble presented a ‘trophy cabinet’ of products – tea, sugar and tobacco - associated with and enabled by slavery. Every packet came with a picture card that could be collected and stuck into an album, which told the story of ‘five hundred years of Imperial violence, pillage and mayhem around the globe.’ </a:t>
            </a:r>
            <a:br>
              <a:rPr lang="en-GB" sz="2700" i="1"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i="1" dirty="0">
                <a:latin typeface="Arial" panose="020B0604020202020204" pitchFamily="34" charset="0"/>
                <a:cs typeface="Arial" panose="020B0604020202020204" pitchFamily="34" charset="0"/>
              </a:rPr>
              <a:t>Imperial </a:t>
            </a:r>
            <a:r>
              <a:rPr lang="en-GB" sz="2700" dirty="0">
                <a:latin typeface="Arial" panose="020B0604020202020204" pitchFamily="34" charset="0"/>
                <a:cs typeface="Arial" panose="020B0604020202020204" pitchFamily="34" charset="0"/>
              </a:rPr>
              <a:t>– connected to the British Empire </a:t>
            </a:r>
            <a:br>
              <a:rPr lang="en-GB" sz="2700" dirty="0">
                <a:latin typeface="Arial" panose="020B0604020202020204" pitchFamily="34" charset="0"/>
                <a:cs typeface="Arial" panose="020B0604020202020204" pitchFamily="34" charset="0"/>
              </a:rPr>
            </a:br>
            <a:r>
              <a:rPr lang="en-GB" sz="2700" i="1" dirty="0">
                <a:latin typeface="Arial" panose="020B0604020202020204" pitchFamily="34" charset="0"/>
                <a:cs typeface="Arial" panose="020B0604020202020204" pitchFamily="34" charset="0"/>
              </a:rPr>
              <a:t>Pillage </a:t>
            </a:r>
            <a:r>
              <a:rPr lang="en-GB" sz="2700" dirty="0">
                <a:latin typeface="Arial" panose="020B0604020202020204" pitchFamily="34" charset="0"/>
                <a:cs typeface="Arial" panose="020B0604020202020204" pitchFamily="34" charset="0"/>
              </a:rPr>
              <a:t>– to rob using violence </a:t>
            </a:r>
            <a:br>
              <a:rPr lang="en-GB" sz="2700" dirty="0">
                <a:latin typeface="Arial" panose="020B0604020202020204" pitchFamily="34" charset="0"/>
                <a:cs typeface="Arial" panose="020B0604020202020204" pitchFamily="34" charset="0"/>
              </a:rPr>
            </a:br>
            <a:r>
              <a:rPr lang="en-GB" sz="2700" i="1" dirty="0">
                <a:latin typeface="Arial" panose="020B0604020202020204" pitchFamily="34" charset="0"/>
                <a:cs typeface="Arial" panose="020B0604020202020204" pitchFamily="34" charset="0"/>
              </a:rPr>
              <a:t>Mayhem </a:t>
            </a:r>
            <a:r>
              <a:rPr lang="en-GB" sz="2700" dirty="0">
                <a:latin typeface="Arial" panose="020B0604020202020204" pitchFamily="34" charset="0"/>
                <a:cs typeface="Arial" panose="020B0604020202020204" pitchFamily="34" charset="0"/>
              </a:rPr>
              <a:t>– chaos and violent disorder </a:t>
            </a:r>
          </a:p>
        </p:txBody>
      </p:sp>
      <p:sp>
        <p:nvSpPr>
          <p:cNvPr id="3" name="Rectangle 2">
            <a:extLst>
              <a:ext uri="{FF2B5EF4-FFF2-40B4-BE49-F238E27FC236}">
                <a16:creationId xmlns:a16="http://schemas.microsoft.com/office/drawing/2014/main" id="{1523D82B-7053-BC45-A514-00F330CA032B}"/>
              </a:ext>
            </a:extLst>
          </p:cNvPr>
          <p:cNvSpPr/>
          <p:nvPr/>
        </p:nvSpPr>
        <p:spPr>
          <a:xfrm>
            <a:off x="144056" y="543997"/>
            <a:ext cx="184731" cy="646331"/>
          </a:xfrm>
          <a:prstGeom prst="rect">
            <a:avLst/>
          </a:prstGeom>
        </p:spPr>
        <p:txBody>
          <a:bodyPr wrap="none">
            <a:spAutoFit/>
          </a:bodyPr>
          <a:lstStyle/>
          <a:p>
            <a:endParaRPr lang="en-US" dirty="0"/>
          </a:p>
          <a:p>
            <a:endParaRPr lang="en-US" dirty="0"/>
          </a:p>
        </p:txBody>
      </p:sp>
    </p:spTree>
    <p:extLst>
      <p:ext uri="{BB962C8B-B14F-4D97-AF65-F5344CB8AC3E}">
        <p14:creationId xmlns:p14="http://schemas.microsoft.com/office/powerpoint/2010/main" val="198889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38" y="2156019"/>
            <a:ext cx="10774717" cy="1325563"/>
          </a:xfrm>
        </p:spPr>
        <p:txBody>
          <a:bodyPr>
            <a:noAutofit/>
          </a:bodyPr>
          <a:lstStyle/>
          <a:p>
            <a:r>
              <a:rPr lang="en-GB" sz="2800" dirty="0">
                <a:latin typeface="Arial" panose="020B0604020202020204" pitchFamily="34" charset="0"/>
                <a:cs typeface="Arial" panose="020B0604020202020204" pitchFamily="34" charset="0"/>
              </a:rPr>
              <a:t>You are going to select three products that are the product of modern slavery and then, using the work by South Atlantic Souvenirs and Trouble as inspiration, design your own packaging for them, and design a set of cards to insert into these products.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The cards will include images and some background information about the product.</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Use these designs to discuss why it is important of put a stop to modern slavery. </a:t>
            </a:r>
          </a:p>
        </p:txBody>
      </p:sp>
    </p:spTree>
    <p:extLst>
      <p:ext uri="{BB962C8B-B14F-4D97-AF65-F5344CB8AC3E}">
        <p14:creationId xmlns:p14="http://schemas.microsoft.com/office/powerpoint/2010/main" val="325318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39" y="293687"/>
            <a:ext cx="10515600" cy="1706271"/>
          </a:xfrm>
        </p:spPr>
        <p:txBody>
          <a:bodyPr>
            <a:normAutofit fontScale="90000"/>
          </a:bodyPr>
          <a:lstStyle/>
          <a:p>
            <a:pPr algn="ctr"/>
            <a:r>
              <a:rPr lang="en-GB" sz="4900" b="1" dirty="0">
                <a:latin typeface="Arial" panose="020B0604020202020204" pitchFamily="34" charset="0"/>
                <a:cs typeface="Arial" panose="020B0604020202020204" pitchFamily="34" charset="0"/>
              </a:rPr>
              <a:t>End question</a:t>
            </a:r>
            <a:br>
              <a:rPr lang="en-GB" sz="3600" u="sng" dirty="0">
                <a:latin typeface="Arial" panose="020B0604020202020204" pitchFamily="34" charset="0"/>
                <a:cs typeface="Arial" panose="020B0604020202020204" pitchFamily="34" charset="0"/>
              </a:rPr>
            </a:br>
            <a:br>
              <a:rPr lang="en-GB" sz="3600" u="sng"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	</a:t>
            </a:r>
            <a:r>
              <a:rPr lang="en-GB" sz="3600" i="1" dirty="0">
                <a:latin typeface="Arial" panose="020B0604020202020204" pitchFamily="34" charset="0"/>
                <a:cs typeface="Arial" panose="020B0604020202020204" pitchFamily="34" charset="0"/>
              </a:rPr>
              <a:t>Do you know anything about contemporary slavery 	and how does this make you feel?</a:t>
            </a:r>
            <a:endParaRPr lang="en-GB" sz="3600" u="sng" dirty="0">
              <a:latin typeface="Arial" panose="020B0604020202020204" pitchFamily="34" charset="0"/>
              <a:cs typeface="Arial" panose="020B0604020202020204" pitchFamily="34" charset="0"/>
            </a:endParaRPr>
          </a:p>
        </p:txBody>
      </p:sp>
      <p:pic>
        <p:nvPicPr>
          <p:cNvPr id="4" name="Picture 3" descr="http://www.biennial.com/img/af19e1e6130342c6/campospons_m.jpg"/>
          <p:cNvPicPr/>
          <p:nvPr/>
        </p:nvPicPr>
        <p:blipFill>
          <a:blip r:embed="rId2">
            <a:extLst>
              <a:ext uri="{28A0092B-C50C-407E-A947-70E740481C1C}">
                <a14:useLocalDpi xmlns:a14="http://schemas.microsoft.com/office/drawing/2010/main" val="0"/>
              </a:ext>
            </a:extLst>
          </a:blip>
          <a:srcRect/>
          <a:stretch>
            <a:fillRect/>
          </a:stretch>
        </p:blipFill>
        <p:spPr bwMode="auto">
          <a:xfrm>
            <a:off x="205272" y="2360223"/>
            <a:ext cx="5243805" cy="4351338"/>
          </a:xfrm>
          <a:prstGeom prst="rect">
            <a:avLst/>
          </a:prstGeom>
          <a:noFill/>
          <a:ln>
            <a:noFill/>
          </a:ln>
        </p:spPr>
      </p:pic>
      <p:pic>
        <p:nvPicPr>
          <p:cNvPr id="5" name="Content Placeholder 4" descr="S:\2017\Public\My Bluecoat\Vide Heritage Exhibitions 2017\Pulse 1 - Arts\Images to print Vide display\Upstairs - gall shows, garden, ctyard, offsite\Courtyard\Andrew Robarts, Second wave 1988 photo by George Tate.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55361" y="2360222"/>
            <a:ext cx="6367677" cy="4351338"/>
          </a:xfrm>
          <a:prstGeom prst="rect">
            <a:avLst/>
          </a:prstGeom>
          <a:noFill/>
          <a:ln>
            <a:noFill/>
          </a:ln>
        </p:spPr>
      </p:pic>
    </p:spTree>
    <p:extLst>
      <p:ext uri="{BB962C8B-B14F-4D97-AF65-F5344CB8AC3E}">
        <p14:creationId xmlns:p14="http://schemas.microsoft.com/office/powerpoint/2010/main" val="259879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56" y="737582"/>
            <a:ext cx="10515600" cy="1325563"/>
          </a:xfrm>
        </p:spPr>
        <p:txBody>
          <a:bodyPr>
            <a:noAutofit/>
          </a:bodyPr>
          <a:lstStyle/>
          <a:p>
            <a:pPr algn="ctr"/>
            <a:r>
              <a:rPr lang="en-GB" b="1" dirty="0">
                <a:latin typeface="Arial" panose="020B0604020202020204" pitchFamily="34" charset="0"/>
                <a:cs typeface="Arial" panose="020B0604020202020204" pitchFamily="34" charset="0"/>
              </a:rPr>
              <a:t>End question</a:t>
            </a:r>
            <a:br>
              <a:rPr lang="en-GB" sz="3200" b="1" u="sng" dirty="0">
                <a:latin typeface="Arial" panose="020B0604020202020204" pitchFamily="34" charset="0"/>
                <a:cs typeface="Arial" panose="020B0604020202020204" pitchFamily="34" charset="0"/>
              </a:rPr>
            </a:br>
            <a:br>
              <a:rPr lang="en-GB" sz="3200" b="1" u="sng"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Why is it important to talk about and remember difficult and upsetting issues and historic events?</a:t>
            </a:r>
            <a:endParaRPr lang="en-GB" sz="3200" b="1" u="sng" dirty="0">
              <a:latin typeface="Arial" panose="020B0604020202020204" pitchFamily="34" charset="0"/>
              <a:cs typeface="Arial" panose="020B0604020202020204" pitchFamily="34" charset="0"/>
            </a:endParaRPr>
          </a:p>
        </p:txBody>
      </p:sp>
      <p:pic>
        <p:nvPicPr>
          <p:cNvPr id="3074" name="Picture 2" descr="Image result for bluecoat liver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2737488"/>
            <a:ext cx="6375854" cy="3947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lbert dock"/>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1939"/>
          <a:stretch/>
        </p:blipFill>
        <p:spPr bwMode="auto">
          <a:xfrm>
            <a:off x="6531430" y="2729780"/>
            <a:ext cx="5449076" cy="39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9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6" y="365125"/>
            <a:ext cx="10515600" cy="1706271"/>
          </a:xfrm>
        </p:spPr>
        <p:txBody>
          <a:bodyPr>
            <a:normAutofit/>
          </a:bodyPr>
          <a:lstStyle/>
          <a:p>
            <a:pPr algn="ctr"/>
            <a:r>
              <a:rPr lang="en-GB" b="1" dirty="0">
                <a:latin typeface="Arial" panose="020B0604020202020204" pitchFamily="34" charset="0"/>
                <a:cs typeface="Arial" panose="020B0604020202020204" pitchFamily="34" charset="0"/>
              </a:rPr>
              <a:t>Starter question</a:t>
            </a:r>
            <a:br>
              <a:rPr lang="en-GB" sz="3600" u="sng" dirty="0">
                <a:latin typeface="Arial" panose="020B0604020202020204" pitchFamily="34" charset="0"/>
                <a:cs typeface="Arial" panose="020B0604020202020204" pitchFamily="34" charset="0"/>
              </a:rPr>
            </a:br>
            <a:br>
              <a:rPr lang="en-GB" sz="3600" u="sng"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What is enslavement?</a:t>
            </a:r>
            <a:endParaRPr lang="en-GB" sz="3600" u="sng" dirty="0">
              <a:latin typeface="Arial" panose="020B0604020202020204" pitchFamily="34" charset="0"/>
              <a:cs typeface="Arial" panose="020B0604020202020204" pitchFamily="34" charset="0"/>
            </a:endParaRPr>
          </a:p>
        </p:txBody>
      </p:sp>
      <p:pic>
        <p:nvPicPr>
          <p:cNvPr id="4" name="Picture 3" descr="http://www.biennial.com/img/af19e1e6130342c6/campospons_m.jpg"/>
          <p:cNvPicPr/>
          <p:nvPr/>
        </p:nvPicPr>
        <p:blipFill>
          <a:blip r:embed="rId2">
            <a:extLst>
              <a:ext uri="{28A0092B-C50C-407E-A947-70E740481C1C}">
                <a14:useLocalDpi xmlns:a14="http://schemas.microsoft.com/office/drawing/2010/main" val="0"/>
              </a:ext>
            </a:extLst>
          </a:blip>
          <a:srcRect/>
          <a:stretch>
            <a:fillRect/>
          </a:stretch>
        </p:blipFill>
        <p:spPr bwMode="auto">
          <a:xfrm>
            <a:off x="448160" y="2643188"/>
            <a:ext cx="5095390" cy="3914775"/>
          </a:xfrm>
          <a:prstGeom prst="rect">
            <a:avLst/>
          </a:prstGeom>
          <a:noFill/>
          <a:ln>
            <a:noFill/>
          </a:ln>
        </p:spPr>
      </p:pic>
      <p:pic>
        <p:nvPicPr>
          <p:cNvPr id="5" name="Content Placeholder 4" descr="S:\2017\Public\My Bluecoat\Vide Heritage Exhibitions 2017\Pulse 1 - Arts\Images to print Vide display\Upstairs - gall shows, garden, ctyard, offsite\Courtyard\Andrew Robarts, Second wave 1988 photo by George Tate.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86451" y="2643188"/>
            <a:ext cx="5843588" cy="3914775"/>
          </a:xfrm>
          <a:prstGeom prst="rect">
            <a:avLst/>
          </a:prstGeom>
          <a:noFill/>
          <a:ln>
            <a:noFill/>
          </a:ln>
        </p:spPr>
      </p:pic>
    </p:spTree>
    <p:extLst>
      <p:ext uri="{BB962C8B-B14F-4D97-AF65-F5344CB8AC3E}">
        <p14:creationId xmlns:p14="http://schemas.microsoft.com/office/powerpoint/2010/main" val="4350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100014"/>
            <a:ext cx="10636217" cy="2363182"/>
          </a:xfrm>
        </p:spPr>
        <p:txBody>
          <a:bodyPr>
            <a:noAutofit/>
          </a:bodyPr>
          <a:lstStyle/>
          <a:p>
            <a:pPr algn="ctr"/>
            <a:r>
              <a:rPr lang="en-GB" b="1" dirty="0">
                <a:latin typeface="Arial" panose="020B0604020202020204" pitchFamily="34" charset="0"/>
                <a:cs typeface="Arial" panose="020B0604020202020204" pitchFamily="34" charset="0"/>
              </a:rPr>
              <a:t>Starter question</a:t>
            </a:r>
            <a:br>
              <a:rPr lang="en-GB" sz="3200" b="1" u="sng" dirty="0">
                <a:latin typeface="Arial" panose="020B0604020202020204" pitchFamily="34" charset="0"/>
                <a:cs typeface="Arial" panose="020B0604020202020204" pitchFamily="34" charset="0"/>
              </a:rPr>
            </a:br>
            <a:br>
              <a:rPr lang="en-GB" sz="3200" b="1" u="sng"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Do you know anything about Liverpool’s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connections to slavery?</a:t>
            </a:r>
            <a:endParaRPr lang="en-GB" sz="3200" b="1" u="sng" dirty="0">
              <a:latin typeface="Arial" panose="020B0604020202020204" pitchFamily="34" charset="0"/>
              <a:cs typeface="Arial" panose="020B0604020202020204" pitchFamily="34" charset="0"/>
            </a:endParaRPr>
          </a:p>
        </p:txBody>
      </p:sp>
      <p:pic>
        <p:nvPicPr>
          <p:cNvPr id="3074" name="Picture 2" descr="Image result for bluecoat liver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2737488"/>
            <a:ext cx="6375854" cy="3947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lbert dock"/>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1939"/>
          <a:stretch/>
        </p:blipFill>
        <p:spPr bwMode="auto">
          <a:xfrm>
            <a:off x="6531430" y="2729780"/>
            <a:ext cx="5449076" cy="39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3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2017\Public\My Bluecoat\Vide Heritage Exhibitions 2017\Pulse 1 - Arts\Images to print Vide display\Upstairs - gall shows, garden, ctyard, offsite\Courtyard\Andrew Robarts, Second wave 1988 photo by George Ta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18700" cy="6858000"/>
          </a:xfrm>
          <a:prstGeom prst="rect">
            <a:avLst/>
          </a:prstGeom>
          <a:noFill/>
          <a:ln>
            <a:noFill/>
          </a:ln>
        </p:spPr>
      </p:pic>
      <p:sp>
        <p:nvSpPr>
          <p:cNvPr id="5" name="TextBox 4"/>
          <p:cNvSpPr txBox="1"/>
          <p:nvPr/>
        </p:nvSpPr>
        <p:spPr>
          <a:xfrm>
            <a:off x="10175875" y="4065587"/>
            <a:ext cx="1866900" cy="255454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Andrew Robarts’</a:t>
            </a:r>
          </a:p>
          <a:p>
            <a:r>
              <a:rPr lang="en-GB" sz="2000" b="1" dirty="0">
                <a:latin typeface="Arial" panose="020B0604020202020204" pitchFamily="34" charset="0"/>
                <a:cs typeface="Arial" panose="020B0604020202020204" pitchFamily="34" charset="0"/>
              </a:rPr>
              <a:t>Installation from </a:t>
            </a:r>
            <a:r>
              <a:rPr lang="en-GB" sz="2000" b="1" i="1" dirty="0">
                <a:latin typeface="Arial" panose="020B0604020202020204" pitchFamily="34" charset="0"/>
                <a:cs typeface="Arial" panose="020B0604020202020204" pitchFamily="34" charset="0"/>
              </a:rPr>
              <a:t>Second Wave </a:t>
            </a:r>
            <a:r>
              <a:rPr lang="en-GB" sz="2000" b="1" dirty="0">
                <a:latin typeface="Arial" panose="020B0604020202020204" pitchFamily="34" charset="0"/>
                <a:cs typeface="Arial" panose="020B0604020202020204" pitchFamily="34" charset="0"/>
              </a:rPr>
              <a:t>exhibition at Bluecoat </a:t>
            </a:r>
          </a:p>
          <a:p>
            <a:r>
              <a:rPr lang="en-GB" sz="2000" b="1" dirty="0">
                <a:latin typeface="Arial" panose="020B0604020202020204" pitchFamily="34" charset="0"/>
                <a:cs typeface="Arial" panose="020B0604020202020204" pitchFamily="34" charset="0"/>
              </a:rPr>
              <a:t>1988</a:t>
            </a:r>
          </a:p>
        </p:txBody>
      </p:sp>
    </p:spTree>
    <p:extLst>
      <p:ext uri="{BB962C8B-B14F-4D97-AF65-F5344CB8AC3E}">
        <p14:creationId xmlns:p14="http://schemas.microsoft.com/office/powerpoint/2010/main" val="287531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49" y="428868"/>
            <a:ext cx="10963275" cy="642913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This work was installed in the front yard of Bluecoat in 1988. The artist, Andrew Robarts, created the work for an exhibition called </a:t>
            </a:r>
            <a:r>
              <a:rPr lang="en-GB" sz="2400" i="1" dirty="0">
                <a:latin typeface="Arial" panose="020B0604020202020204" pitchFamily="34" charset="0"/>
                <a:cs typeface="Arial" panose="020B0604020202020204" pitchFamily="34" charset="0"/>
              </a:rPr>
              <a:t>Second Wave</a:t>
            </a:r>
            <a:r>
              <a:rPr lang="en-GB" sz="2400" dirty="0">
                <a:latin typeface="Arial" panose="020B0604020202020204" pitchFamily="34" charset="0"/>
                <a:cs typeface="Arial" panose="020B0604020202020204" pitchFamily="34" charset="0"/>
              </a:rPr>
              <a:t>, having researched how the charity school, like many Liverpool institutions of that period, had grown as a result of funds derived from Transatlantic slavery. Although no enslaved people were officially sold in Liverpool, such was the importance of the trade to the port that it was said that every brick of the town was ‘cemented with the blood of an African.’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 Robarts’ installation, the concrete feet are chained together and to the Bluecoat railings. There is no body or face to give the feet a personal identity, they are just one of many.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Once Blue Coat School children finished their education at the age of 14, many were apprenticed to sea, some of them involved in the slave trade or in trades related to it, such as sugar, tobacco and cotton. Following a successful career at sea, several old boys of the school donated money to it. </a:t>
            </a:r>
          </a:p>
          <a:p>
            <a:pPr>
              <a:lnSpc>
                <a:spcPct val="107000"/>
              </a:lnSpc>
              <a:spcAft>
                <a:spcPts val="800"/>
              </a:spcAft>
              <a:tabLst>
                <a:tab pos="2314575" algn="l"/>
              </a:tabLst>
            </a:pP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401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287416"/>
            <a:ext cx="11512550" cy="5843844"/>
          </a:xfrm>
          <a:prstGeom prst="rect">
            <a:avLst/>
          </a:prstGeom>
        </p:spPr>
        <p:txBody>
          <a:bodyPr wrap="square">
            <a:spAutoFit/>
          </a:bodyPr>
          <a:lstStyle/>
          <a:p>
            <a:pPr>
              <a:lnSpc>
                <a:spcPct val="107000"/>
              </a:lnSpc>
              <a:spcAft>
                <a:spcPts val="800"/>
              </a:spcAft>
              <a:tabLst>
                <a:tab pos="2314575" algn="l"/>
              </a:tabLst>
            </a:pPr>
            <a:r>
              <a:rPr lang="en-GB" sz="4400" b="1" dirty="0">
                <a:effectLst/>
                <a:latin typeface="Arial" panose="020B0604020202020204" pitchFamily="34" charset="0"/>
                <a:ea typeface="Calibri" panose="020F0502020204030204" pitchFamily="34" charset="0"/>
                <a:cs typeface="Arial" panose="020B0604020202020204" pitchFamily="34" charset="0"/>
              </a:rPr>
              <a:t>Importance of Freedom</a:t>
            </a:r>
            <a:endParaRPr lang="en-GB" sz="44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artwork explores being enslaved, forced to do something against your will, not having your own thoughts and feelings listened to, being treated in a brutal and inhuman way.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opposite of enslavement is freedom. Working as groups or on your own, create an artwork describing the idea of freedom, just as Robarts’ explores enslavement? You could think about: </a:t>
            </a:r>
          </a:p>
          <a:p>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 What does freedom mean to you?  </a:t>
            </a:r>
          </a:p>
          <a:p>
            <a:pPr lvl="0"/>
            <a:r>
              <a:rPr lang="en-GB" sz="2000" dirty="0">
                <a:latin typeface="Arial" panose="020B0604020202020204" pitchFamily="34" charset="0"/>
                <a:cs typeface="Arial" panose="020B0604020202020204" pitchFamily="34" charset="0"/>
              </a:rPr>
              <a:t>- Why is freedom important?  </a:t>
            </a:r>
          </a:p>
          <a:p>
            <a:pPr lvl="0"/>
            <a:r>
              <a:rPr lang="en-GB" sz="2000" dirty="0">
                <a:latin typeface="Arial" panose="020B0604020202020204" pitchFamily="34" charset="0"/>
                <a:cs typeface="Arial" panose="020B0604020202020204" pitchFamily="34" charset="0"/>
              </a:rPr>
              <a:t>- Are there colours, shapes or symbols you associate with the idea of freedom?  </a:t>
            </a:r>
          </a:p>
          <a:p>
            <a:pPr lvl="0"/>
            <a:r>
              <a:rPr lang="en-GB" sz="2000" dirty="0">
                <a:latin typeface="Arial" panose="020B0604020202020204" pitchFamily="34" charset="0"/>
                <a:cs typeface="Arial" panose="020B0604020202020204" pitchFamily="34" charset="0"/>
              </a:rPr>
              <a:t>- What emotions would you like people to feel when they look at your artwork?  </a:t>
            </a:r>
          </a:p>
          <a:p>
            <a:pPr lvl="0"/>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Robarts’ artwork suggests what it might have felt like to be a slave. Are you trying to tell a story through your artwork? </a:t>
            </a:r>
          </a:p>
          <a:p>
            <a:pPr lvl="0"/>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You could do a painting, take a photograph or create a sculpture like Robarts’ to best show what freedom is, and why it is so important.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485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biennial.com/img/af19e1e6130342c6/campospons_m.jpg"/>
          <p:cNvPicPr/>
          <p:nvPr/>
        </p:nvPicPr>
        <p:blipFill>
          <a:blip r:embed="rId2">
            <a:extLst>
              <a:ext uri="{28A0092B-C50C-407E-A947-70E740481C1C}">
                <a14:useLocalDpi xmlns:a14="http://schemas.microsoft.com/office/drawing/2010/main" val="0"/>
              </a:ext>
            </a:extLst>
          </a:blip>
          <a:srcRect/>
          <a:stretch>
            <a:fillRect/>
          </a:stretch>
        </p:blipFill>
        <p:spPr bwMode="auto">
          <a:xfrm>
            <a:off x="132080" y="160654"/>
            <a:ext cx="9126220" cy="6532245"/>
          </a:xfrm>
          <a:prstGeom prst="rect">
            <a:avLst/>
          </a:prstGeom>
          <a:noFill/>
          <a:ln>
            <a:noFill/>
          </a:ln>
        </p:spPr>
      </p:pic>
      <p:sp>
        <p:nvSpPr>
          <p:cNvPr id="6" name="TextBox 5"/>
          <p:cNvSpPr txBox="1"/>
          <p:nvPr/>
        </p:nvSpPr>
        <p:spPr>
          <a:xfrm>
            <a:off x="9490075" y="4138354"/>
            <a:ext cx="2476500" cy="224676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Maria Magdalena Campos-Pons</a:t>
            </a:r>
            <a:endParaRPr lang="en-GB" sz="2000"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The Seven Powers by the Sea </a:t>
            </a:r>
          </a:p>
          <a:p>
            <a:r>
              <a:rPr lang="en-GB" sz="2000" b="1" dirty="0">
                <a:latin typeface="Arial" panose="020B0604020202020204" pitchFamily="34" charset="0"/>
                <a:cs typeface="Arial" panose="020B0604020202020204" pitchFamily="34" charset="0"/>
              </a:rPr>
              <a:t>1992-99, at Bluecoat in 1999</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45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976" y="733425"/>
            <a:ext cx="10315574" cy="452431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This installation by artist Maria Magdalena Campos-Pons was exhibited at Bluecoat for the first Liverpool Biennial in 1999.</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It addresses the theme of human displacement and refers to the slave ships that sailed from West Africa to the Americas. The images on the wooden boards leaning against the wall refer to the cramped conditions on board the ships, how little space the slaves had and how brutally they were treated.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artist’s Yoruba ancestors were shipped from Nigeria as slaves. Her grandfather was transported to Cuba to work on a sugar plantation and her family were still living and working on the plantation when she was a young child. The installation therefore also reflects a personal story. </a:t>
            </a:r>
          </a:p>
          <a:p>
            <a:r>
              <a:rPr lang="en-GB"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9970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49" y="-293811"/>
            <a:ext cx="10501313" cy="6839629"/>
          </a:xfrm>
          <a:prstGeom prst="rect">
            <a:avLst/>
          </a:prstGeom>
        </p:spPr>
        <p:txBody>
          <a:bodyPr wrap="square">
            <a:spAutoFit/>
          </a:bodyPr>
          <a:lstStyle/>
          <a:p>
            <a:pPr>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b="1" dirty="0">
                <a:effectLst/>
                <a:latin typeface="Arial" panose="020B0604020202020204" pitchFamily="34" charset="0"/>
                <a:ea typeface="Calibri" panose="020F0502020204030204" pitchFamily="34" charset="0"/>
                <a:cs typeface="Arial" panose="020B0604020202020204" pitchFamily="34" charset="0"/>
              </a:rPr>
              <a:t>No space, no respect</a:t>
            </a:r>
            <a:endParaRPr lang="en-GB" sz="4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Look at the way people were cramped on the slave ships and how little personal space that they had. Can you come up with five thoughts or feelings you think people might have had when they were on the slave ships? For example, anger, fear, sadness.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Working in groups, come up with some movements that represent the thought and feelings that people may have had while imprisoned on the ships – ones that could be performed in a very restricted space (for example, only an arm’s length around you).</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Once you have decided on your movements, work as a group to arrange yourself in a shape like those on the artwork and perform your movements in a restricted space to give an impression of what life might have been like, and how people felt, on the ships. </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579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861</Words>
  <Application>Microsoft Macintosh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Starter question  What is enslavement?</vt:lpstr>
      <vt:lpstr>Starter question  Do you know anything about Liverpool’s  connections to slavery?</vt:lpstr>
      <vt:lpstr>PowerPoint Presentation</vt:lpstr>
      <vt:lpstr>PowerPoint Presentation</vt:lpstr>
      <vt:lpstr>PowerPoint Presentation</vt:lpstr>
      <vt:lpstr>PowerPoint Presentation</vt:lpstr>
      <vt:lpstr>PowerPoint Presentation</vt:lpstr>
      <vt:lpstr>PowerPoint Presentation</vt:lpstr>
      <vt:lpstr>James Lonsdale George Brown with Liverpool Blue Coat School in the background  oil on canvas not dated Collection of the  Liverpool Bluecoat School </vt:lpstr>
      <vt:lpstr>PowerPoint Presentation</vt:lpstr>
      <vt:lpstr>Juginder Lamba The Cry  1992 shown in Trophies of Empire in the Bluecoat garden and in the garden of Wilberforce House in Hull (pictured here)</vt:lpstr>
      <vt:lpstr>PowerPoint Presentation</vt:lpstr>
      <vt:lpstr>PowerPoint Presentation</vt:lpstr>
      <vt:lpstr>South Atlantic Souvenirs and Trouble Trophies of Empire 1992 </vt:lpstr>
      <vt:lpstr>Trophies of Empire  In the early 1990s, artist Keith Piper approached Bluecoat with the idea for a series of commissions looking at Liverpool’s historic association with Transatlantic slavery. As a result, sixteen artists’ projects were selected and presented in 1992 as Trophies of Empire in Bristol, Hull and Liverpool.   For one of the commissions, the artists known as South Atlantic Souvenirs &amp; Trouble presented a ‘trophy cabinet’ of products – tea, sugar and tobacco - associated with and enabled by slavery. Every packet came with a picture card that could be collected and stuck into an album, which told the story of ‘five hundred years of Imperial violence, pillage and mayhem around the globe.’   Imperial – connected to the British Empire  Pillage – to rob using violence  Mayhem – chaos and violent disorder </vt:lpstr>
      <vt:lpstr>You are going to select three products that are the product of modern slavery and then, using the work by South Atlantic Souvenirs and Trouble as inspiration, design your own packaging for them, and design a set of cards to insert into these products.  The cards will include images and some background information about the product.  Use these designs to discuss why it is important of put a stop to modern slavery. </vt:lpstr>
      <vt:lpstr>End question   Do you know anything about contemporary slavery  and how does this make you feel?</vt:lpstr>
      <vt:lpstr>End question  Why is it important to talk about and remember difficult and upsetting issues and historic events?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Wilson</dc:creator>
  <cp:lastModifiedBy>Bryan Biggs</cp:lastModifiedBy>
  <cp:revision>36</cp:revision>
  <cp:lastPrinted>2017-05-09T08:33:42Z</cp:lastPrinted>
  <dcterms:created xsi:type="dcterms:W3CDTF">2017-04-19T11:04:26Z</dcterms:created>
  <dcterms:modified xsi:type="dcterms:W3CDTF">2018-06-12T01:38:52Z</dcterms:modified>
</cp:coreProperties>
</file>