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  <p:embeddedFont>
      <p:font typeface="Roboto Medium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22" Type="http://schemas.openxmlformats.org/officeDocument/2006/relationships/font" Target="fonts/RobotoMedium-bold.fntdata"/><Relationship Id="rId10" Type="http://schemas.openxmlformats.org/officeDocument/2006/relationships/slide" Target="slides/slide5.xml"/><Relationship Id="rId21" Type="http://schemas.openxmlformats.org/officeDocument/2006/relationships/font" Target="fonts/RobotoMedium-regular.fntdata"/><Relationship Id="rId13" Type="http://schemas.openxmlformats.org/officeDocument/2006/relationships/slide" Target="slides/slide8.xml"/><Relationship Id="rId24" Type="http://schemas.openxmlformats.org/officeDocument/2006/relationships/font" Target="fonts/RobotoMedium-boldItalic.fntdata"/><Relationship Id="rId12" Type="http://schemas.openxmlformats.org/officeDocument/2006/relationships/slide" Target="slides/slide7.xml"/><Relationship Id="rId23" Type="http://schemas.openxmlformats.org/officeDocument/2006/relationships/font" Target="fonts/RobotoMedium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1e16a0dfc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1e16a0dfc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1e16a0dfc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1e16a0dfc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1e16a0df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1e16a0df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31e16a0df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31e16a0df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1e16a0dfc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1e16a0dfc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1e16a0df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1e16a0df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1e16a0dfc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1e16a0dfc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1e16a0dfc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1e16a0dfc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1e16a0dfc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1e16a0dfc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1e16a0dfc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1e16a0dfc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10" Type="http://schemas.openxmlformats.org/officeDocument/2006/relationships/image" Target="../media/image18.jpg"/><Relationship Id="rId9" Type="http://schemas.openxmlformats.org/officeDocument/2006/relationships/image" Target="../media/image23.jp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9.jpg"/><Relationship Id="rId8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jpg"/><Relationship Id="rId5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1.jpg"/><Relationship Id="rId5" Type="http://schemas.openxmlformats.org/officeDocument/2006/relationships/image" Target="../media/image17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2.jpg"/><Relationship Id="rId5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6078" y="0"/>
            <a:ext cx="10576154" cy="5143501"/>
          </a:xfrm>
          <a:prstGeom prst="rect">
            <a:avLst/>
          </a:prstGeom>
          <a:noFill/>
          <a:ln cap="flat" cmpd="sng" w="38100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 amt="50000"/>
          </a:blip>
          <a:srcRect b="31117" l="1169" r="6732" t="19817"/>
          <a:stretch/>
        </p:blipFill>
        <p:spPr>
          <a:xfrm>
            <a:off x="-716075" y="3421450"/>
            <a:ext cx="10576149" cy="17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-446950" y="3661200"/>
            <a:ext cx="9913200" cy="98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Bluecoat’s             Colonial Legacies</a:t>
            </a:r>
            <a:endParaRPr b="1" sz="4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4544850"/>
            <a:ext cx="85206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FEFEF"/>
                </a:solidFill>
                <a:latin typeface="Roboto Medium"/>
                <a:ea typeface="Roboto Medium"/>
                <a:cs typeface="Roboto Medium"/>
                <a:sym typeface="Roboto Medium"/>
              </a:rPr>
              <a:t>Discover the echoes and origins of the Bluecoat building</a:t>
            </a:r>
            <a:endParaRPr>
              <a:solidFill>
                <a:srgbClr val="EFEFE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8166" l="7024" r="8544" t="11221"/>
          <a:stretch/>
        </p:blipFill>
        <p:spPr>
          <a:xfrm>
            <a:off x="3514925" y="3498763"/>
            <a:ext cx="1278000" cy="1201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21786" l="0" r="6472" t="9982"/>
          <a:stretch/>
        </p:blipFill>
        <p:spPr>
          <a:xfrm rot="23">
            <a:off x="2283775" y="3697393"/>
            <a:ext cx="5643251" cy="129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b="21786" l="7318" r="6482" t="9982"/>
          <a:stretch/>
        </p:blipFill>
        <p:spPr>
          <a:xfrm rot="24">
            <a:off x="0" y="2169267"/>
            <a:ext cx="5013824" cy="107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21786" l="0" r="11063" t="9982"/>
          <a:stretch/>
        </p:blipFill>
        <p:spPr>
          <a:xfrm rot="21">
            <a:off x="4510325" y="886964"/>
            <a:ext cx="4633675" cy="133684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Liverpool’s multicultural roots…</a:t>
            </a:r>
            <a:endParaRPr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b="38104" l="12268" r="11904" t="10130"/>
          <a:stretch/>
        </p:blipFill>
        <p:spPr>
          <a:xfrm>
            <a:off x="5350741" y="447600"/>
            <a:ext cx="3481560" cy="1336875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5">
            <a:alphaModFix/>
          </a:blip>
          <a:srcRect b="12113" l="0" r="0" t="8972"/>
          <a:stretch/>
        </p:blipFill>
        <p:spPr>
          <a:xfrm>
            <a:off x="311688" y="976650"/>
            <a:ext cx="3398774" cy="1508625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6">
            <a:alphaModFix/>
          </a:blip>
          <a:srcRect b="11830" l="27461" r="39587" t="49139"/>
          <a:stretch/>
        </p:blipFill>
        <p:spPr>
          <a:xfrm>
            <a:off x="3914875" y="900450"/>
            <a:ext cx="1098949" cy="2318223"/>
          </a:xfrm>
          <a:prstGeom prst="rect">
            <a:avLst/>
          </a:prstGeom>
          <a:noFill/>
          <a:ln cap="flat" cmpd="sng" w="28575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500850" y="2823001"/>
            <a:ext cx="2336650" cy="1652074"/>
          </a:xfrm>
          <a:prstGeom prst="rect">
            <a:avLst/>
          </a:prstGeom>
          <a:noFill/>
          <a:ln cap="flat" cmpd="sng" w="28575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8">
            <a:alphaModFix/>
          </a:blip>
          <a:srcRect b="20532" l="9835" r="11038" t="5688"/>
          <a:stretch/>
        </p:blipFill>
        <p:spPr>
          <a:xfrm>
            <a:off x="311700" y="2783900"/>
            <a:ext cx="2520627" cy="1566549"/>
          </a:xfrm>
          <a:prstGeom prst="rect">
            <a:avLst/>
          </a:prstGeom>
          <a:noFill/>
          <a:ln cap="flat" cmpd="sng" w="28575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9">
            <a:alphaModFix/>
          </a:blip>
          <a:srcRect b="0" l="22900" r="34809" t="0"/>
          <a:stretch/>
        </p:blipFill>
        <p:spPr>
          <a:xfrm>
            <a:off x="5207862" y="2321662"/>
            <a:ext cx="1098952" cy="1731953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2"/>
          <p:cNvPicPr preferRelativeResize="0"/>
          <p:nvPr/>
        </p:nvPicPr>
        <p:blipFill rotWithShape="1">
          <a:blip r:embed="rId10">
            <a:alphaModFix/>
          </a:blip>
          <a:srcRect b="0" l="52163" r="10667" t="47870"/>
          <a:stretch/>
        </p:blipFill>
        <p:spPr>
          <a:xfrm>
            <a:off x="2998535" y="3452702"/>
            <a:ext cx="1959941" cy="1336851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D55F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3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Which </a:t>
            </a:r>
            <a:r>
              <a:rPr lang="en-GB" sz="23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colonial legacies </a:t>
            </a:r>
            <a:r>
              <a:rPr lang="en-GB" sz="23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are most present in your life?</a:t>
            </a:r>
            <a:endParaRPr sz="23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38104" l="12268" r="11904" t="10130"/>
          <a:stretch/>
        </p:blipFill>
        <p:spPr>
          <a:xfrm>
            <a:off x="5164062" y="1157600"/>
            <a:ext cx="3034910" cy="1032526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b="12113" l="0" r="0" t="8972"/>
          <a:stretch/>
        </p:blipFill>
        <p:spPr>
          <a:xfrm>
            <a:off x="771475" y="1566208"/>
            <a:ext cx="2962742" cy="1165174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5">
            <a:alphaModFix/>
          </a:blip>
          <a:srcRect b="11830" l="27461" r="39587" t="49139"/>
          <a:stretch/>
        </p:blipFill>
        <p:spPr>
          <a:xfrm>
            <a:off x="3912405" y="1507355"/>
            <a:ext cx="957961" cy="1790459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166621" y="2992223"/>
            <a:ext cx="2036879" cy="1275967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3"/>
          <p:cNvPicPr preferRelativeResize="0"/>
          <p:nvPr/>
        </p:nvPicPr>
        <p:blipFill rotWithShape="1">
          <a:blip r:embed="rId7">
            <a:alphaModFix/>
          </a:blip>
          <a:srcRect b="20532" l="9835" r="11038" t="5688"/>
          <a:stretch/>
        </p:blipFill>
        <p:spPr>
          <a:xfrm>
            <a:off x="771486" y="2962024"/>
            <a:ext cx="2197253" cy="1209912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8">
            <a:alphaModFix/>
          </a:blip>
          <a:srcRect b="0" l="22900" r="34809" t="0"/>
          <a:stretch/>
        </p:blipFill>
        <p:spPr>
          <a:xfrm>
            <a:off x="5039513" y="2605018"/>
            <a:ext cx="957967" cy="1337662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9">
            <a:alphaModFix/>
          </a:blip>
          <a:srcRect b="0" l="52163" r="10667" t="47870"/>
          <a:stretch/>
        </p:blipFill>
        <p:spPr>
          <a:xfrm>
            <a:off x="3113623" y="3478568"/>
            <a:ext cx="1708498" cy="1032506"/>
          </a:xfrm>
          <a:prstGeom prst="rect">
            <a:avLst/>
          </a:prstGeom>
          <a:noFill/>
          <a:ln cap="flat" cmpd="sng" w="28575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2" name="Google Shape;162;p23"/>
          <p:cNvSpPr txBox="1"/>
          <p:nvPr>
            <p:ph type="title"/>
          </p:nvPr>
        </p:nvSpPr>
        <p:spPr>
          <a:xfrm>
            <a:off x="771475" y="1938650"/>
            <a:ext cx="296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v</a:t>
            </a: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ibrant multicultural society</a:t>
            </a:r>
            <a:endParaRPr sz="2150">
              <a:solidFill>
                <a:srgbClr val="FFFFFF"/>
              </a:solidFill>
              <a:highlight>
                <a:srgbClr val="2D55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3" name="Google Shape;163;p23"/>
          <p:cNvSpPr txBox="1"/>
          <p:nvPr>
            <p:ph type="title"/>
          </p:nvPr>
        </p:nvSpPr>
        <p:spPr>
          <a:xfrm>
            <a:off x="6214875" y="3420050"/>
            <a:ext cx="193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693C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something else?</a:t>
            </a:r>
            <a:endParaRPr sz="2150">
              <a:solidFill>
                <a:srgbClr val="FF693C"/>
              </a:solidFill>
              <a:highlight>
                <a:srgbClr val="2D55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4" name="Google Shape;164;p23"/>
          <p:cNvSpPr txBox="1"/>
          <p:nvPr>
            <p:ph type="title"/>
          </p:nvPr>
        </p:nvSpPr>
        <p:spPr>
          <a:xfrm>
            <a:off x="5039550" y="3127150"/>
            <a:ext cx="95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racism</a:t>
            </a:r>
            <a:endParaRPr sz="2150">
              <a:solidFill>
                <a:srgbClr val="FFFFFF"/>
              </a:solidFill>
              <a:highlight>
                <a:srgbClr val="2D55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5" name="Google Shape;165;p23"/>
          <p:cNvSpPr txBox="1"/>
          <p:nvPr>
            <p:ph type="title"/>
          </p:nvPr>
        </p:nvSpPr>
        <p:spPr>
          <a:xfrm>
            <a:off x="3113625" y="3784675"/>
            <a:ext cx="170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public spaces</a:t>
            </a:r>
            <a:endParaRPr sz="2150">
              <a:solidFill>
                <a:srgbClr val="FFFFFF"/>
              </a:solidFill>
              <a:highlight>
                <a:srgbClr val="2D55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6" name="Google Shape;166;p23"/>
          <p:cNvSpPr txBox="1"/>
          <p:nvPr>
            <p:ph type="title"/>
          </p:nvPr>
        </p:nvSpPr>
        <p:spPr>
          <a:xfrm>
            <a:off x="1015863" y="3279850"/>
            <a:ext cx="170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education</a:t>
            </a:r>
            <a:endParaRPr sz="2150">
              <a:solidFill>
                <a:srgbClr val="FFFFFF"/>
              </a:solidFill>
              <a:highlight>
                <a:srgbClr val="2D55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7" name="Google Shape;167;p23"/>
          <p:cNvSpPr txBox="1"/>
          <p:nvPr>
            <p:ph type="title"/>
          </p:nvPr>
        </p:nvSpPr>
        <p:spPr>
          <a:xfrm>
            <a:off x="3856775" y="2114850"/>
            <a:ext cx="106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olonial systems</a:t>
            </a:r>
            <a:endParaRPr sz="2150">
              <a:solidFill>
                <a:srgbClr val="FFFFFF"/>
              </a:solidFill>
              <a:highlight>
                <a:srgbClr val="2D55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8" name="Google Shape;168;p23"/>
          <p:cNvSpPr txBox="1"/>
          <p:nvPr>
            <p:ph type="title"/>
          </p:nvPr>
        </p:nvSpPr>
        <p:spPr>
          <a:xfrm>
            <a:off x="4946575" y="1235125"/>
            <a:ext cx="342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highlight>
                  <a:srgbClr val="2D55FF"/>
                </a:highlight>
                <a:latin typeface="Roboto Medium"/>
                <a:ea typeface="Roboto Medium"/>
                <a:cs typeface="Roboto Medium"/>
                <a:sym typeface="Roboto Medium"/>
              </a:rPr>
              <a:t>ancestral/familial legacies</a:t>
            </a:r>
            <a:endParaRPr sz="2150">
              <a:solidFill>
                <a:srgbClr val="FFFFFF"/>
              </a:solidFill>
              <a:highlight>
                <a:srgbClr val="2D55FF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69" name="Google Shape;169;p23"/>
          <p:cNvSpPr txBox="1"/>
          <p:nvPr>
            <p:ph type="title"/>
          </p:nvPr>
        </p:nvSpPr>
        <p:spPr>
          <a:xfrm>
            <a:off x="3398800" y="4433575"/>
            <a:ext cx="54336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g</a:t>
            </a:r>
            <a:r>
              <a:rPr lang="en-GB" sz="20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r>
              <a:rPr lang="en-GB" sz="20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r>
              <a:rPr lang="en-GB" sz="20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  c</a:t>
            </a:r>
            <a:r>
              <a:rPr lang="en-GB" sz="20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r</a:t>
            </a:r>
            <a:r>
              <a:rPr lang="en-GB" sz="20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r>
              <a:rPr lang="en-GB" sz="20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</a:t>
            </a:r>
            <a:r>
              <a:rPr lang="en-GB" sz="20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t</a:t>
            </a:r>
            <a:r>
              <a:rPr lang="en-GB" sz="20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</a:t>
            </a:r>
            <a:r>
              <a:rPr lang="en-GB" sz="20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v</a:t>
            </a:r>
            <a:r>
              <a:rPr lang="en-GB" sz="20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e</a:t>
            </a:r>
            <a:r>
              <a:rPr lang="en-GB" sz="20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!</a:t>
            </a:r>
            <a:endParaRPr sz="20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875" y="1608750"/>
            <a:ext cx="1993951" cy="23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20">
                <a:solidFill>
                  <a:srgbClr val="2D55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Blue Coat School was founded in 1708 by Bryan Blundell and the Church </a:t>
            </a:r>
            <a:endParaRPr sz="1520">
              <a:solidFill>
                <a:srgbClr val="2D55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2184516" cy="3416400"/>
          </a:xfrm>
          <a:prstGeom prst="rect">
            <a:avLst/>
          </a:prstGeom>
          <a:noFill/>
          <a:ln cap="flat" cmpd="sng" w="38100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9295" y="1152475"/>
            <a:ext cx="5123004" cy="3416401"/>
          </a:xfrm>
          <a:prstGeom prst="rect">
            <a:avLst/>
          </a:prstGeom>
          <a:noFill/>
          <a:ln cap="flat" cmpd="sng" w="38100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50">
                <a:solidFill>
                  <a:srgbClr val="2D55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Accounts records 1717: subscribers donated money to the school, many of them were </a:t>
            </a:r>
            <a:r>
              <a:rPr lang="en-GB" sz="145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merchants</a:t>
            </a:r>
            <a:endParaRPr sz="145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23347" l="0" r="5195" t="8286"/>
          <a:stretch/>
        </p:blipFill>
        <p:spPr>
          <a:xfrm>
            <a:off x="311700" y="3648025"/>
            <a:ext cx="8520601" cy="14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1017725"/>
            <a:ext cx="4129375" cy="3286749"/>
          </a:xfrm>
          <a:prstGeom prst="rect">
            <a:avLst/>
          </a:prstGeom>
          <a:noFill/>
          <a:ln cap="flat" cmpd="sng" w="38100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b="14398" l="13149" r="0" t="0"/>
          <a:stretch/>
        </p:blipFill>
        <p:spPr>
          <a:xfrm>
            <a:off x="4603950" y="1187738"/>
            <a:ext cx="4228352" cy="2946720"/>
          </a:xfrm>
          <a:prstGeom prst="rect">
            <a:avLst/>
          </a:prstGeom>
          <a:noFill/>
          <a:ln cap="flat" cmpd="sng" w="38100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D55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9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do you know about Liverpool’s involvement in transatlantic slavery?</a:t>
            </a:r>
            <a:endParaRPr sz="19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11932" l="20274" r="39386" t="18000"/>
          <a:stretch/>
        </p:blipFill>
        <p:spPr>
          <a:xfrm>
            <a:off x="311700" y="1017725"/>
            <a:ext cx="3914126" cy="38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>
            <p:ph type="title"/>
          </p:nvPr>
        </p:nvSpPr>
        <p:spPr>
          <a:xfrm>
            <a:off x="4225825" y="4236750"/>
            <a:ext cx="460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play </a:t>
            </a:r>
            <a:r>
              <a:rPr lang="en-GB" sz="22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Bluetropolis </a:t>
            </a:r>
            <a:r>
              <a:rPr lang="en-GB" sz="22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to find out more!</a:t>
            </a:r>
            <a:endParaRPr sz="22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b="14117" l="22971" r="21287" t="22575"/>
          <a:stretch/>
        </p:blipFill>
        <p:spPr>
          <a:xfrm>
            <a:off x="4735650" y="1268875"/>
            <a:ext cx="3762149" cy="240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23347" l="1169" r="6732" t="8286"/>
          <a:stretch/>
        </p:blipFill>
        <p:spPr>
          <a:xfrm>
            <a:off x="0" y="3648025"/>
            <a:ext cx="9144000" cy="14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15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Who were the </a:t>
            </a:r>
            <a:r>
              <a:rPr b="1" lang="en-GB" sz="2150">
                <a:solidFill>
                  <a:srgbClr val="FF693C"/>
                </a:solidFill>
                <a:latin typeface="Roboto"/>
                <a:ea typeface="Roboto"/>
                <a:cs typeface="Roboto"/>
                <a:sym typeface="Roboto"/>
              </a:rPr>
              <a:t>merchant class</a:t>
            </a:r>
            <a:r>
              <a:rPr lang="en-GB" sz="215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255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b="21665" l="0" r="2893" t="23052"/>
          <a:stretch/>
        </p:blipFill>
        <p:spPr>
          <a:xfrm>
            <a:off x="1118625" y="1192025"/>
            <a:ext cx="8025375" cy="20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>
            <p:ph type="title"/>
          </p:nvPr>
        </p:nvSpPr>
        <p:spPr>
          <a:xfrm>
            <a:off x="439737" y="4281358"/>
            <a:ext cx="127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Merchant</a:t>
            </a:r>
            <a:endParaRPr sz="215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2" name="Google Shape;92;p17"/>
          <p:cNvSpPr txBox="1"/>
          <p:nvPr>
            <p:ph type="title"/>
          </p:nvPr>
        </p:nvSpPr>
        <p:spPr>
          <a:xfrm>
            <a:off x="1908022" y="4281358"/>
            <a:ext cx="178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Philanthropist</a:t>
            </a:r>
            <a:endParaRPr sz="215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3886006" y="4281508"/>
            <a:ext cx="9429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Clergy</a:t>
            </a:r>
            <a:endParaRPr sz="215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 rot="426">
            <a:off x="6485101" y="4261824"/>
            <a:ext cx="242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1950">
                <a:solidFill>
                  <a:srgbClr val="FF693C"/>
                </a:solidFill>
                <a:highlight>
                  <a:srgbClr val="2D55FF"/>
                </a:highlight>
                <a:latin typeface="Roboto"/>
                <a:ea typeface="Roboto"/>
                <a:cs typeface="Roboto"/>
                <a:sym typeface="Roboto"/>
              </a:rPr>
              <a:t>Human Traffickers?</a:t>
            </a:r>
            <a:endParaRPr b="1" sz="2350">
              <a:solidFill>
                <a:srgbClr val="FF693C"/>
              </a:solidFill>
              <a:highlight>
                <a:srgbClr val="2D55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7"/>
          <p:cNvSpPr txBox="1"/>
          <p:nvPr>
            <p:ph type="title"/>
          </p:nvPr>
        </p:nvSpPr>
        <p:spPr>
          <a:xfrm rot="811">
            <a:off x="5026091" y="4281208"/>
            <a:ext cx="1271100" cy="5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Politician</a:t>
            </a:r>
            <a:endParaRPr sz="215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b="23347" l="0" r="5195" t="8286"/>
          <a:stretch/>
        </p:blipFill>
        <p:spPr>
          <a:xfrm>
            <a:off x="4916925" y="1890050"/>
            <a:ext cx="1540774" cy="194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b="0" l="3428" r="0" t="0"/>
          <a:stretch/>
        </p:blipFill>
        <p:spPr>
          <a:xfrm>
            <a:off x="311700" y="1152475"/>
            <a:ext cx="4947552" cy="3416401"/>
          </a:xfrm>
          <a:prstGeom prst="rect">
            <a:avLst/>
          </a:prstGeom>
          <a:noFill/>
          <a:ln cap="flat" cmpd="sng" w="38100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5">
            <a:alphaModFix/>
          </a:blip>
          <a:srcRect b="13599" l="29015" r="27966" t="12408"/>
          <a:stretch/>
        </p:blipFill>
        <p:spPr>
          <a:xfrm>
            <a:off x="5854125" y="1152475"/>
            <a:ext cx="2978176" cy="3416401"/>
          </a:xfrm>
          <a:prstGeom prst="rect">
            <a:avLst/>
          </a:prstGeom>
          <a:noFill/>
          <a:ln cap="flat" cmpd="sng" w="38100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Blundell Family’s Slaving Voyages, 1721-1780</a:t>
            </a:r>
            <a:endParaRPr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35425" y="2636650"/>
            <a:ext cx="3424550" cy="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843563" y="2636613"/>
            <a:ext cx="3424550" cy="60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Liverpool Old Dock 1715, Blue Coat School building 1717</a:t>
            </a:r>
            <a:endParaRPr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b="0" l="12500" r="12553" t="0"/>
          <a:stretch/>
        </p:blipFill>
        <p:spPr>
          <a:xfrm>
            <a:off x="3711627" y="1152475"/>
            <a:ext cx="1742876" cy="3416402"/>
          </a:xfrm>
          <a:prstGeom prst="rect">
            <a:avLst/>
          </a:prstGeom>
          <a:noFill/>
          <a:ln cap="flat" cmpd="sng" w="38100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5">
            <a:alphaModFix/>
          </a:blip>
          <a:srcRect b="4904" l="48190" r="9976" t="15096"/>
          <a:stretch/>
        </p:blipFill>
        <p:spPr>
          <a:xfrm>
            <a:off x="311701" y="1152475"/>
            <a:ext cx="3108749" cy="3416399"/>
          </a:xfrm>
          <a:prstGeom prst="rect">
            <a:avLst/>
          </a:prstGeom>
          <a:noFill/>
          <a:ln cap="flat" cmpd="sng" w="38100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6">
            <a:alphaModFix/>
          </a:blip>
          <a:srcRect b="8950" l="21232" r="13012" t="9972"/>
          <a:stretch/>
        </p:blipFill>
        <p:spPr>
          <a:xfrm>
            <a:off x="5695535" y="1152475"/>
            <a:ext cx="3084215" cy="3416400"/>
          </a:xfrm>
          <a:prstGeom prst="rect">
            <a:avLst/>
          </a:prstGeom>
          <a:noFill/>
          <a:ln cap="flat" cmpd="sng" w="38100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D55F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 rot="-249932">
            <a:off x="7402516" y="406269"/>
            <a:ext cx="916611" cy="3687695"/>
          </a:xfrm>
          <a:custGeom>
            <a:rect b="b" l="l" r="r" t="t"/>
            <a:pathLst>
              <a:path extrusionOk="0" h="180536" w="39223">
                <a:moveTo>
                  <a:pt x="19932" y="180536"/>
                </a:moveTo>
                <a:cubicBezTo>
                  <a:pt x="25184" y="176451"/>
                  <a:pt x="28464" y="170323"/>
                  <a:pt x="32621" y="165128"/>
                </a:cubicBezTo>
                <a:cubicBezTo>
                  <a:pt x="34952" y="162215"/>
                  <a:pt x="38367" y="158042"/>
                  <a:pt x="36699" y="154705"/>
                </a:cubicBezTo>
                <a:cubicBezTo>
                  <a:pt x="36212" y="153731"/>
                  <a:pt x="33210" y="155748"/>
                  <a:pt x="33980" y="156518"/>
                </a:cubicBezTo>
                <a:cubicBezTo>
                  <a:pt x="35340" y="157878"/>
                  <a:pt x="39419" y="153799"/>
                  <a:pt x="38059" y="152440"/>
                </a:cubicBezTo>
                <a:cubicBezTo>
                  <a:pt x="36518" y="150900"/>
                  <a:pt x="33905" y="155764"/>
                  <a:pt x="34433" y="157878"/>
                </a:cubicBezTo>
                <a:cubicBezTo>
                  <a:pt x="34815" y="159408"/>
                  <a:pt x="38090" y="157830"/>
                  <a:pt x="38965" y="156518"/>
                </a:cubicBezTo>
                <a:cubicBezTo>
                  <a:pt x="39475" y="155753"/>
                  <a:pt x="36246" y="156052"/>
                  <a:pt x="36246" y="156971"/>
                </a:cubicBezTo>
                <a:cubicBezTo>
                  <a:pt x="36246" y="157425"/>
                  <a:pt x="35816" y="157735"/>
                  <a:pt x="36246" y="157878"/>
                </a:cubicBezTo>
                <a:cubicBezTo>
                  <a:pt x="37057" y="158148"/>
                  <a:pt x="37918" y="156908"/>
                  <a:pt x="38059" y="156065"/>
                </a:cubicBezTo>
                <a:cubicBezTo>
                  <a:pt x="38706" y="152191"/>
                  <a:pt x="40238" y="147550"/>
                  <a:pt x="38059" y="144282"/>
                </a:cubicBezTo>
                <a:cubicBezTo>
                  <a:pt x="34721" y="139277"/>
                  <a:pt x="30066" y="135240"/>
                  <a:pt x="26729" y="130234"/>
                </a:cubicBezTo>
                <a:cubicBezTo>
                  <a:pt x="25219" y="127968"/>
                  <a:pt x="21338" y="126020"/>
                  <a:pt x="22198" y="123437"/>
                </a:cubicBezTo>
                <a:cubicBezTo>
                  <a:pt x="23099" y="120733"/>
                  <a:pt x="31819" y="126387"/>
                  <a:pt x="29448" y="127968"/>
                </a:cubicBezTo>
                <a:cubicBezTo>
                  <a:pt x="26797" y="129736"/>
                  <a:pt x="21812" y="121579"/>
                  <a:pt x="24463" y="119811"/>
                </a:cubicBezTo>
                <a:cubicBezTo>
                  <a:pt x="26701" y="118319"/>
                  <a:pt x="32011" y="122390"/>
                  <a:pt x="30808" y="124796"/>
                </a:cubicBezTo>
                <a:cubicBezTo>
                  <a:pt x="29693" y="127024"/>
                  <a:pt x="24938" y="128682"/>
                  <a:pt x="23557" y="126609"/>
                </a:cubicBezTo>
                <a:cubicBezTo>
                  <a:pt x="22667" y="125273"/>
                  <a:pt x="25594" y="121847"/>
                  <a:pt x="26729" y="122983"/>
                </a:cubicBezTo>
                <a:cubicBezTo>
                  <a:pt x="27413" y="123667"/>
                  <a:pt x="25147" y="125480"/>
                  <a:pt x="24463" y="124796"/>
                </a:cubicBezTo>
                <a:cubicBezTo>
                  <a:pt x="22315" y="122650"/>
                  <a:pt x="23557" y="118769"/>
                  <a:pt x="23557" y="115733"/>
                </a:cubicBezTo>
                <a:cubicBezTo>
                  <a:pt x="23557" y="105909"/>
                  <a:pt x="28546" y="94134"/>
                  <a:pt x="22651" y="86276"/>
                </a:cubicBezTo>
                <a:cubicBezTo>
                  <a:pt x="21997" y="85405"/>
                  <a:pt x="19328" y="87183"/>
                  <a:pt x="19932" y="88089"/>
                </a:cubicBezTo>
                <a:cubicBezTo>
                  <a:pt x="20786" y="89371"/>
                  <a:pt x="23609" y="90278"/>
                  <a:pt x="24463" y="88996"/>
                </a:cubicBezTo>
                <a:cubicBezTo>
                  <a:pt x="25627" y="87249"/>
                  <a:pt x="19964" y="83946"/>
                  <a:pt x="19025" y="85823"/>
                </a:cubicBezTo>
                <a:cubicBezTo>
                  <a:pt x="18319" y="87234"/>
                  <a:pt x="23175" y="88713"/>
                  <a:pt x="23557" y="87183"/>
                </a:cubicBezTo>
                <a:cubicBezTo>
                  <a:pt x="23813" y="86157"/>
                  <a:pt x="21211" y="87844"/>
                  <a:pt x="20385" y="87183"/>
                </a:cubicBezTo>
                <a:cubicBezTo>
                  <a:pt x="18884" y="85982"/>
                  <a:pt x="17666" y="84463"/>
                  <a:pt x="16306" y="83104"/>
                </a:cubicBezTo>
                <a:cubicBezTo>
                  <a:pt x="12284" y="79084"/>
                  <a:pt x="5277" y="77507"/>
                  <a:pt x="3164" y="72228"/>
                </a:cubicBezTo>
                <a:cubicBezTo>
                  <a:pt x="2305" y="70083"/>
                  <a:pt x="2838" y="67498"/>
                  <a:pt x="1805" y="65431"/>
                </a:cubicBezTo>
                <a:cubicBezTo>
                  <a:pt x="1228" y="64276"/>
                  <a:pt x="-468" y="62718"/>
                  <a:pt x="445" y="61805"/>
                </a:cubicBezTo>
                <a:cubicBezTo>
                  <a:pt x="2261" y="59989"/>
                  <a:pt x="8667" y="63294"/>
                  <a:pt x="7243" y="65431"/>
                </a:cubicBezTo>
                <a:cubicBezTo>
                  <a:pt x="5466" y="68098"/>
                  <a:pt x="-1821" y="60899"/>
                  <a:pt x="445" y="58633"/>
                </a:cubicBezTo>
                <a:cubicBezTo>
                  <a:pt x="1412" y="57666"/>
                  <a:pt x="3557" y="57213"/>
                  <a:pt x="4524" y="58180"/>
                </a:cubicBezTo>
                <a:cubicBezTo>
                  <a:pt x="6126" y="59782"/>
                  <a:pt x="5883" y="63164"/>
                  <a:pt x="4524" y="64977"/>
                </a:cubicBezTo>
                <a:cubicBezTo>
                  <a:pt x="3060" y="66930"/>
                  <a:pt x="-461" y="59086"/>
                  <a:pt x="1805" y="58180"/>
                </a:cubicBezTo>
                <a:cubicBezTo>
                  <a:pt x="3441" y="57526"/>
                  <a:pt x="5718" y="59250"/>
                  <a:pt x="6337" y="60899"/>
                </a:cubicBezTo>
                <a:cubicBezTo>
                  <a:pt x="6826" y="62203"/>
                  <a:pt x="3881" y="64812"/>
                  <a:pt x="3164" y="63618"/>
                </a:cubicBezTo>
                <a:cubicBezTo>
                  <a:pt x="-909" y="56832"/>
                  <a:pt x="9141" y="48945"/>
                  <a:pt x="12681" y="41866"/>
                </a:cubicBezTo>
                <a:cubicBezTo>
                  <a:pt x="17107" y="33015"/>
                  <a:pt x="19025" y="22759"/>
                  <a:pt x="19025" y="12863"/>
                </a:cubicBezTo>
                <a:cubicBezTo>
                  <a:pt x="19025" y="9485"/>
                  <a:pt x="20349" y="4147"/>
                  <a:pt x="17213" y="2893"/>
                </a:cubicBezTo>
                <a:cubicBezTo>
                  <a:pt x="14552" y="1829"/>
                  <a:pt x="11837" y="-521"/>
                  <a:pt x="9056" y="174"/>
                </a:cubicBezTo>
                <a:cubicBezTo>
                  <a:pt x="6922" y="707"/>
                  <a:pt x="7847" y="4403"/>
                  <a:pt x="7243" y="6518"/>
                </a:cubicBezTo>
                <a:cubicBezTo>
                  <a:pt x="6193" y="10196"/>
                  <a:pt x="4009" y="14297"/>
                  <a:pt x="5430" y="17848"/>
                </a:cubicBezTo>
                <a:cubicBezTo>
                  <a:pt x="7312" y="22550"/>
                  <a:pt x="15019" y="23607"/>
                  <a:pt x="19932" y="22379"/>
                </a:cubicBezTo>
                <a:cubicBezTo>
                  <a:pt x="21048" y="22100"/>
                  <a:pt x="21291" y="20357"/>
                  <a:pt x="21291" y="19207"/>
                </a:cubicBezTo>
                <a:cubicBezTo>
                  <a:pt x="21291" y="16819"/>
                  <a:pt x="15562" y="14805"/>
                  <a:pt x="14494" y="16941"/>
                </a:cubicBezTo>
                <a:cubicBezTo>
                  <a:pt x="13520" y="18890"/>
                  <a:pt x="16251" y="23499"/>
                  <a:pt x="18119" y="22379"/>
                </a:cubicBezTo>
                <a:cubicBezTo>
                  <a:pt x="19823" y="21357"/>
                  <a:pt x="20430" y="17893"/>
                  <a:pt x="19025" y="16488"/>
                </a:cubicBezTo>
                <a:cubicBezTo>
                  <a:pt x="17264" y="14727"/>
                  <a:pt x="13536" y="12914"/>
                  <a:pt x="11775" y="14675"/>
                </a:cubicBezTo>
                <a:cubicBezTo>
                  <a:pt x="10437" y="16013"/>
                  <a:pt x="8210" y="17967"/>
                  <a:pt x="9056" y="19660"/>
                </a:cubicBezTo>
                <a:cubicBezTo>
                  <a:pt x="10949" y="23445"/>
                  <a:pt x="23081" y="24128"/>
                  <a:pt x="21744" y="20113"/>
                </a:cubicBezTo>
                <a:cubicBezTo>
                  <a:pt x="21219" y="18537"/>
                  <a:pt x="17934" y="18938"/>
                  <a:pt x="16760" y="20113"/>
                </a:cubicBezTo>
                <a:cubicBezTo>
                  <a:pt x="15776" y="21098"/>
                  <a:pt x="18494" y="24271"/>
                  <a:pt x="19479" y="23286"/>
                </a:cubicBezTo>
                <a:cubicBezTo>
                  <a:pt x="20673" y="22092"/>
                  <a:pt x="22681" y="20159"/>
                  <a:pt x="21744" y="18754"/>
                </a:cubicBezTo>
                <a:cubicBezTo>
                  <a:pt x="20735" y="17241"/>
                  <a:pt x="17866" y="17365"/>
                  <a:pt x="16306" y="18301"/>
                </a:cubicBezTo>
                <a:cubicBezTo>
                  <a:pt x="14881" y="19156"/>
                  <a:pt x="14820" y="22542"/>
                  <a:pt x="16306" y="23286"/>
                </a:cubicBezTo>
              </a:path>
            </a:pathLst>
          </a:custGeom>
          <a:noFill/>
          <a:ln cap="flat" cmpd="sng" w="9525">
            <a:solidFill>
              <a:srgbClr val="FF693C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Google Shape;119;p20"/>
          <p:cNvSpPr txBox="1"/>
          <p:nvPr>
            <p:ph type="title"/>
          </p:nvPr>
        </p:nvSpPr>
        <p:spPr>
          <a:xfrm>
            <a:off x="6140500" y="252425"/>
            <a:ext cx="2691900" cy="32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school work</a:t>
            </a:r>
            <a:endParaRPr sz="28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apprenticeship</a:t>
            </a:r>
            <a:endParaRPr sz="28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indentureship</a:t>
            </a:r>
            <a:endParaRPr sz="28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8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slavery</a:t>
            </a:r>
            <a:endParaRPr sz="282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0" name="Google Shape;120;p20"/>
          <p:cNvSpPr txBox="1"/>
          <p:nvPr>
            <p:ph type="title"/>
          </p:nvPr>
        </p:nvSpPr>
        <p:spPr>
          <a:xfrm>
            <a:off x="3398800" y="4236750"/>
            <a:ext cx="543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r>
              <a:rPr lang="en-GB" sz="22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an you </a:t>
            </a:r>
            <a:r>
              <a:rPr lang="en-GB" sz="222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define these words</a:t>
            </a:r>
            <a:r>
              <a:rPr lang="en-GB" sz="22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?</a:t>
            </a:r>
            <a:endParaRPr sz="22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grpSp>
        <p:nvGrpSpPr>
          <p:cNvPr id="121" name="Google Shape;121;p20"/>
          <p:cNvGrpSpPr/>
          <p:nvPr/>
        </p:nvGrpSpPr>
        <p:grpSpPr>
          <a:xfrm>
            <a:off x="4159275" y="1661713"/>
            <a:ext cx="2544050" cy="2575025"/>
            <a:chOff x="1747825" y="1383025"/>
            <a:chExt cx="2544050" cy="2575025"/>
          </a:xfrm>
        </p:grpSpPr>
        <p:sp>
          <p:nvSpPr>
            <p:cNvPr id="122" name="Google Shape;122;p20"/>
            <p:cNvSpPr/>
            <p:nvPr/>
          </p:nvSpPr>
          <p:spPr>
            <a:xfrm>
              <a:off x="2231900" y="2518050"/>
              <a:ext cx="1440000" cy="1440000"/>
            </a:xfrm>
            <a:prstGeom prst="ellipse">
              <a:avLst/>
            </a:prstGeom>
            <a:noFill/>
            <a:ln cap="flat" cmpd="sng" w="28575">
              <a:solidFill>
                <a:srgbClr val="FF69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2851875" y="2009213"/>
              <a:ext cx="1440000" cy="1440000"/>
            </a:xfrm>
            <a:prstGeom prst="ellipse">
              <a:avLst/>
            </a:prstGeom>
            <a:noFill/>
            <a:ln cap="flat" cmpd="sng" w="28575">
              <a:solidFill>
                <a:srgbClr val="FF69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1747825" y="1907250"/>
              <a:ext cx="1440000" cy="1440000"/>
            </a:xfrm>
            <a:prstGeom prst="ellipse">
              <a:avLst/>
            </a:prstGeom>
            <a:noFill/>
            <a:ln cap="flat" cmpd="sng" w="28575">
              <a:solidFill>
                <a:srgbClr val="FF69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2367825" y="1383025"/>
              <a:ext cx="1440000" cy="1440000"/>
            </a:xfrm>
            <a:prstGeom prst="ellipse">
              <a:avLst/>
            </a:prstGeom>
            <a:noFill/>
            <a:ln cap="flat" cmpd="sng" w="28575">
              <a:solidFill>
                <a:srgbClr val="FF693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20"/>
          <p:cNvSpPr txBox="1"/>
          <p:nvPr>
            <p:ph type="title"/>
          </p:nvPr>
        </p:nvSpPr>
        <p:spPr>
          <a:xfrm>
            <a:off x="453175" y="844575"/>
            <a:ext cx="4792200" cy="33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1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c</a:t>
            </a:r>
            <a:r>
              <a:rPr lang="en-GB" sz="21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olonial - legacies - merchant - maritime - philanthropist - clergy - transatlantic - slavery - slave trade - enslaved - human trafficking - politician - clergy - servant</a:t>
            </a:r>
            <a:endParaRPr sz="21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1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- banker - immigrant - </a:t>
            </a:r>
            <a:endParaRPr sz="21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1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expatriate - rioter - protestor</a:t>
            </a:r>
            <a:endParaRPr sz="21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1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- multicultural - migration</a:t>
            </a:r>
            <a:endParaRPr sz="21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120">
                <a:solidFill>
                  <a:srgbClr val="FF693C"/>
                </a:solidFill>
                <a:latin typeface="Roboto Medium"/>
                <a:ea typeface="Roboto Medium"/>
                <a:cs typeface="Roboto Medium"/>
                <a:sym typeface="Roboto Medium"/>
              </a:rPr>
              <a:t>- global city</a:t>
            </a:r>
            <a:endParaRPr sz="2120">
              <a:solidFill>
                <a:srgbClr val="FF693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b="21786" l="0" r="0" t="9982"/>
          <a:stretch/>
        </p:blipFill>
        <p:spPr>
          <a:xfrm rot="-5400000">
            <a:off x="3451412" y="2093913"/>
            <a:ext cx="3670675" cy="13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D55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Bluecoat - UK’s first contemporary arts centre, 1927</a:t>
            </a:r>
            <a:endParaRPr>
              <a:solidFill>
                <a:srgbClr val="2D55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4">
            <a:alphaModFix/>
          </a:blip>
          <a:srcRect b="0" l="8240" r="0" t="0"/>
          <a:stretch/>
        </p:blipFill>
        <p:spPr>
          <a:xfrm>
            <a:off x="311700" y="1155600"/>
            <a:ext cx="4703524" cy="3416400"/>
          </a:xfrm>
          <a:prstGeom prst="rect">
            <a:avLst/>
          </a:prstGeom>
          <a:noFill/>
          <a:ln cap="flat" cmpd="sng" w="38100">
            <a:solidFill>
              <a:srgbClr val="FF693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5">
            <a:alphaModFix/>
          </a:blip>
          <a:srcRect b="0" l="14827" r="24002" t="0"/>
          <a:stretch/>
        </p:blipFill>
        <p:spPr>
          <a:xfrm>
            <a:off x="5696924" y="1155600"/>
            <a:ext cx="3135375" cy="3416400"/>
          </a:xfrm>
          <a:prstGeom prst="rect">
            <a:avLst/>
          </a:prstGeom>
          <a:noFill/>
          <a:ln cap="flat" cmpd="sng" w="38100">
            <a:solidFill>
              <a:srgbClr val="2D55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